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99" r:id="rId4"/>
    <p:sldId id="6215" r:id="rId5"/>
    <p:sldId id="6202" r:id="rId6"/>
    <p:sldId id="6184" r:id="rId7"/>
    <p:sldId id="6186" r:id="rId8"/>
    <p:sldId id="6189" r:id="rId9"/>
    <p:sldId id="6190" r:id="rId10"/>
    <p:sldId id="6187" r:id="rId11"/>
    <p:sldId id="6188" r:id="rId12"/>
    <p:sldId id="6200" r:id="rId13"/>
    <p:sldId id="6191" r:id="rId14"/>
    <p:sldId id="6193" r:id="rId15"/>
    <p:sldId id="6216" r:id="rId16"/>
    <p:sldId id="6192" r:id="rId17"/>
    <p:sldId id="6205" r:id="rId18"/>
    <p:sldId id="6194" r:id="rId19"/>
    <p:sldId id="6206" r:id="rId20"/>
    <p:sldId id="6196" r:id="rId21"/>
    <p:sldId id="6197" r:id="rId22"/>
    <p:sldId id="6198" r:id="rId23"/>
    <p:sldId id="6212" r:id="rId24"/>
    <p:sldId id="6213" r:id="rId25"/>
    <p:sldId id="6208" r:id="rId26"/>
    <p:sldId id="6226" r:id="rId27"/>
    <p:sldId id="6195" r:id="rId28"/>
    <p:sldId id="6185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92" autoAdjust="0"/>
    <p:restoredTop sz="80026" autoAdjust="0"/>
  </p:normalViewPr>
  <p:slideViewPr>
    <p:cSldViewPr>
      <p:cViewPr varScale="1">
        <p:scale>
          <a:sx n="169" d="100"/>
          <a:sy n="169" d="100"/>
        </p:scale>
        <p:origin x="132" y="23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4D7F0-33E0-40DF-8AD4-AEF47EBF774C}" type="datetimeFigureOut">
              <a:rPr lang="ko-KR" altLang="en-US" smtClean="0"/>
              <a:pPr/>
              <a:t>2022-12-05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A837E-7A89-4E9F-BA50-32D987CFCE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078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A837E-7A89-4E9F-BA50-32D987CFCEC0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741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9FC0-926C-44C1-9F8B-A405695ED7B4}" type="datetimeFigureOut">
              <a:rPr lang="ko-KR" altLang="en-US" smtClean="0"/>
              <a:pPr/>
              <a:t>2022-12-05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5F50-A773-4D59-9AFE-32500732491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7" name="그림 16" descr="그림2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426000"/>
            <a:ext cx="445935" cy="432000"/>
          </a:xfrm>
          <a:prstGeom prst="rect">
            <a:avLst/>
          </a:prstGeom>
        </p:spPr>
      </p:pic>
      <p:pic>
        <p:nvPicPr>
          <p:cNvPr id="18" name="그림 17" descr="그림3.t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6651" y="6417611"/>
            <a:ext cx="2425371" cy="432000"/>
          </a:xfrm>
          <a:prstGeom prst="rect">
            <a:avLst/>
          </a:prstGeom>
        </p:spPr>
      </p:pic>
      <p:pic>
        <p:nvPicPr>
          <p:cNvPr id="20" name="그림 19" descr="그림5.tif"/>
          <p:cNvPicPr>
            <a:picLocks noChangeAspect="1"/>
          </p:cNvPicPr>
          <p:nvPr userDrawn="1"/>
        </p:nvPicPr>
        <p:blipFill>
          <a:blip r:embed="rId4" cstate="print"/>
          <a:srcRect t="67766"/>
          <a:stretch>
            <a:fillRect/>
          </a:stretch>
        </p:blipFill>
        <p:spPr>
          <a:xfrm>
            <a:off x="357158" y="6709592"/>
            <a:ext cx="8786841" cy="139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9FC0-926C-44C1-9F8B-A405695ED7B4}" type="datetimeFigureOut">
              <a:rPr lang="ko-KR" altLang="en-US" smtClean="0"/>
              <a:pPr/>
              <a:t>2022-12-05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5F50-A773-4D59-9AFE-3250073249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9FC0-926C-44C1-9F8B-A405695ED7B4}" type="datetimeFigureOut">
              <a:rPr lang="ko-KR" altLang="en-US" smtClean="0"/>
              <a:pPr/>
              <a:t>2022-12-05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5F50-A773-4D59-9AFE-3250073249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3924301" y="5531456"/>
            <a:ext cx="4968875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3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BE59BA-F74C-4BAC-8E2F-9C12FA270B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395" y="6353082"/>
            <a:ext cx="1008938" cy="382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DA2CEE-FB01-4C8A-B1A7-77C6E2BF42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77" y="332736"/>
            <a:ext cx="53908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82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203">
          <p15:clr>
            <a:srgbClr val="FBAE40"/>
          </p15:clr>
        </p15:guide>
        <p15:guide id="2" pos="211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vascular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2357431" y="5531456"/>
            <a:ext cx="3510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3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DA2CEE-FB01-4C8A-B1A7-77C6E2BF42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480" y="332736"/>
            <a:ext cx="540000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F0F0F2-31C8-406A-BDED-A402FBFC4F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395" y="6353082"/>
            <a:ext cx="1008938" cy="3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9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CBD83C-EA5B-4C4B-AB4A-50F65496961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51520" y="2348880"/>
            <a:ext cx="8640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0CEA68-FDBC-4D84-BD13-C02901D8036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51520" y="3645024"/>
            <a:ext cx="8640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B6EF668-52E7-404A-99A6-C0F6FC687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395" y="6353082"/>
            <a:ext cx="1008938" cy="3829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3768AD-837E-4B55-A843-B1AAA5704602}"/>
              </a:ext>
            </a:extLst>
          </p:cNvPr>
          <p:cNvSpPr txBox="1"/>
          <p:nvPr userDrawn="1"/>
        </p:nvSpPr>
        <p:spPr>
          <a:xfrm>
            <a:off x="-66080" y="6612487"/>
            <a:ext cx="575073" cy="1038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fld id="{6A9215A3-A5EC-45BD-A4DA-0CCD1244418E}" type="slidenum">
              <a:rPr lang="en-GB" sz="675" b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/>
                </a:solidFill>
              </a:rPr>
              <a:pPr algn="ctr"/>
              <a:t>‹#›</a:t>
            </a:fld>
            <a:endParaRPr lang="en-GB" sz="675" b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48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7197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(purpl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5073" y="3769296"/>
            <a:ext cx="7966472" cy="23083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spcBef>
                <a:spcPct val="20000"/>
              </a:spcBef>
              <a:buFont typeface="Wingdings" pitchFamily="2" charset="2"/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5073" y="2852107"/>
            <a:ext cx="7966472" cy="290849"/>
          </a:xfrm>
        </p:spPr>
        <p:txBody>
          <a:bodyPr wrap="square" anchor="ctr" anchorCtr="0">
            <a:spAutoFit/>
          </a:bodyPr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CBD83C-EA5B-4C4B-AB4A-50F65496961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51520" y="2348880"/>
            <a:ext cx="8640000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0CEA68-FDBC-4D84-BD13-C02901D8036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51520" y="3645024"/>
            <a:ext cx="8640000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E6B65CF-5928-4762-AC86-B8170CC456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395" y="6357635"/>
            <a:ext cx="1008938" cy="373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D49DA2-DA0B-4BA9-9C4C-72E0B38337FB}"/>
              </a:ext>
            </a:extLst>
          </p:cNvPr>
          <p:cNvSpPr txBox="1"/>
          <p:nvPr userDrawn="1"/>
        </p:nvSpPr>
        <p:spPr>
          <a:xfrm>
            <a:off x="1" y="6625952"/>
            <a:ext cx="57507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fld id="{6A9215A3-A5EC-45BD-A4DA-0CCD1244418E}" type="slidenum">
              <a:rPr lang="en-GB" sz="750" b="1" smtClean="0">
                <a:solidFill>
                  <a:schemeClr val="bg1"/>
                </a:solidFill>
              </a:rPr>
              <a:pPr algn="ctr"/>
              <a:t>‹#›</a:t>
            </a:fld>
            <a:endParaRPr lang="en-GB" sz="7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69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717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(image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3924301" y="5531456"/>
            <a:ext cx="4968875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350" dirty="0"/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24301" y="5569496"/>
            <a:ext cx="4967288" cy="23083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Wingdings" pitchFamily="2" charset="2"/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24001" y="5130043"/>
            <a:ext cx="4967288" cy="290849"/>
          </a:xfrm>
        </p:spPr>
        <p:txBody>
          <a:bodyPr wrap="square">
            <a:spAutoFit/>
          </a:bodyPr>
          <a:lstStyle>
            <a:lvl1pPr>
              <a:defRPr sz="21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BE59BA-F74C-4BAC-8E2F-9C12FA270B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395" y="6353082"/>
            <a:ext cx="1008938" cy="3829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051098-6FEB-4978-AE71-D9EFBE9EC9A9}"/>
              </a:ext>
            </a:extLst>
          </p:cNvPr>
          <p:cNvSpPr txBox="1"/>
          <p:nvPr userDrawn="1"/>
        </p:nvSpPr>
        <p:spPr>
          <a:xfrm>
            <a:off x="1" y="6625952"/>
            <a:ext cx="57507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fld id="{6A9215A3-A5EC-45BD-A4DA-0CCD1244418E}" type="slidenum">
              <a:rPr lang="en-GB" sz="750" b="1" smtClean="0">
                <a:solidFill>
                  <a:schemeClr val="tx2"/>
                </a:solidFill>
              </a:rPr>
              <a:pPr algn="ctr"/>
              <a:t>‹#›</a:t>
            </a:fld>
            <a:endParaRPr lang="en-GB" sz="75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18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203">
          <p15:clr>
            <a:srgbClr val="FBAE40"/>
          </p15:clr>
        </p15:guide>
        <p15:guide id="2" pos="329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마스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23768AD-837E-4B55-A843-B1AAA5704602}"/>
              </a:ext>
            </a:extLst>
          </p:cNvPr>
          <p:cNvSpPr txBox="1"/>
          <p:nvPr userDrawn="1"/>
        </p:nvSpPr>
        <p:spPr>
          <a:xfrm>
            <a:off x="-66080" y="6612487"/>
            <a:ext cx="575073" cy="1038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fld id="{6A9215A3-A5EC-45BD-A4DA-0CCD1244418E}" type="slidenum">
              <a:rPr lang="en-GB" sz="675" b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/>
                </a:solidFill>
              </a:rPr>
              <a:pPr algn="ctr"/>
              <a:t>‹#›</a:t>
            </a:fld>
            <a:endParaRPr lang="en-GB" sz="675" b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BD2C91-AAF8-4D18-AB5A-62F400C3E2E9}"/>
              </a:ext>
            </a:extLst>
          </p:cNvPr>
          <p:cNvCxnSpPr/>
          <p:nvPr userDrawn="1"/>
        </p:nvCxnSpPr>
        <p:spPr bwMode="auto">
          <a:xfrm>
            <a:off x="575556" y="1196752"/>
            <a:ext cx="8316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8" name="Picture 8">
            <a:extLst>
              <a:ext uri="{FF2B5EF4-FFF2-40B4-BE49-F238E27FC236}">
                <a16:creationId xmlns:a16="http://schemas.microsoft.com/office/drawing/2014/main" id="{D21A65CB-A491-4B13-8862-F06A54515B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395" y="6353082"/>
            <a:ext cx="1008938" cy="3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08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3609977"/>
            <a:ext cx="7451725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ct val="20000"/>
              </a:spcBef>
              <a:buFont typeface="Wingdings" pitchFamily="2" charset="2"/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2776" y="2969607"/>
            <a:ext cx="7451725" cy="332399"/>
          </a:xfrm>
        </p:spPr>
        <p:txBody>
          <a:bodyPr wrap="square">
            <a:spAutoFit/>
          </a:bodyPr>
          <a:lstStyle>
            <a:lvl1pPr>
              <a:defRPr sz="2400"/>
            </a:lvl1pPr>
          </a:lstStyle>
          <a:p>
            <a:r>
              <a:rPr lang="en-GB" noProof="0" dirty="0"/>
              <a:t>Click to edit Master title text</a:t>
            </a:r>
          </a:p>
        </p:txBody>
      </p:sp>
      <p:sp>
        <p:nvSpPr>
          <p:cNvPr id="5" name="Line 38"/>
          <p:cNvSpPr>
            <a:spLocks noChangeShapeType="1"/>
          </p:cNvSpPr>
          <p:nvPr userDrawn="1"/>
        </p:nvSpPr>
        <p:spPr bwMode="auto">
          <a:xfrm flipV="1">
            <a:off x="611188" y="3422652"/>
            <a:ext cx="8532812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55112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97" y="3609976"/>
            <a:ext cx="7451725" cy="27699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ct val="20000"/>
              </a:spcBef>
              <a:buFont typeface="Wingdings" pitchFamily="2" charset="2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2797" y="3011300"/>
            <a:ext cx="7451725" cy="290849"/>
          </a:xfrm>
        </p:spPr>
        <p:txBody>
          <a:bodyPr wrap="square">
            <a:spAutoFit/>
          </a:bodyPr>
          <a:lstStyle>
            <a:lvl1pPr>
              <a:defRPr sz="2100"/>
            </a:lvl1pPr>
          </a:lstStyle>
          <a:p>
            <a:r>
              <a:rPr lang="en-GB" noProof="0" dirty="0"/>
              <a:t>Click to edit Master title text</a:t>
            </a:r>
          </a:p>
        </p:txBody>
      </p:sp>
      <p:sp>
        <p:nvSpPr>
          <p:cNvPr id="5" name="Line 38"/>
          <p:cNvSpPr>
            <a:spLocks noChangeShapeType="1"/>
          </p:cNvSpPr>
          <p:nvPr userDrawn="1"/>
        </p:nvSpPr>
        <p:spPr bwMode="auto">
          <a:xfrm flipV="1">
            <a:off x="611188" y="3422797"/>
            <a:ext cx="8532812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502" y="188640"/>
            <a:ext cx="776738" cy="103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8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9FC0-926C-44C1-9F8B-A405695ED7B4}" type="datetimeFigureOut">
              <a:rPr lang="ko-KR" altLang="en-US" smtClean="0"/>
              <a:pPr/>
              <a:t>2022-12-05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5F50-A773-4D59-9AFE-3250073249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612774" y="1376774"/>
            <a:ext cx="4032000" cy="8425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22" hasCustomPrompt="1"/>
          </p:nvPr>
        </p:nvSpPr>
        <p:spPr>
          <a:xfrm>
            <a:off x="4860480" y="1376774"/>
            <a:ext cx="4032000" cy="8425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81126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3" y="792635"/>
            <a:ext cx="8281175" cy="218137"/>
          </a:xfrm>
        </p:spPr>
        <p:txBody>
          <a:bodyPr/>
          <a:lstStyle>
            <a:lvl1pPr>
              <a:defRPr sz="1575"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7" y="1376778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338"/>
              </a:spcBef>
              <a:buFont typeface="Wingdings" pitchFamily="2" charset="2"/>
              <a:buNone/>
              <a:defRPr sz="1125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2798359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-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7" y="1376796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Font typeface="Wingdings" pitchFamily="2" charset="2"/>
              <a:buNone/>
              <a:defRPr sz="105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612777" y="1824383"/>
            <a:ext cx="8280400" cy="8425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612014" y="761472"/>
            <a:ext cx="8281175" cy="249299"/>
          </a:xfrm>
        </p:spPr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76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075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3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5" y="1376774"/>
            <a:ext cx="8280401" cy="8425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able Placeholder 2"/>
          <p:cNvSpPr>
            <a:spLocks noGrp="1"/>
          </p:cNvSpPr>
          <p:nvPr>
            <p:ph type="tbl" sz="quarter" idx="18" hasCustomPrompt="1"/>
          </p:nvPr>
        </p:nvSpPr>
        <p:spPr>
          <a:xfrm>
            <a:off x="611189" y="3744000"/>
            <a:ext cx="8281987" cy="276999"/>
          </a:xfr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0896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 hasCustomPrompt="1"/>
          </p:nvPr>
        </p:nvSpPr>
        <p:spPr>
          <a:xfrm>
            <a:off x="612001" y="1376774"/>
            <a:ext cx="8281175" cy="246221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85250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 hasCustomPrompt="1"/>
          </p:nvPr>
        </p:nvSpPr>
        <p:spPr>
          <a:xfrm>
            <a:off x="612001" y="1825201"/>
            <a:ext cx="8281175" cy="246221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7" y="1376775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2079914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5" y="3744000"/>
            <a:ext cx="8280401" cy="8425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612775" y="1376773"/>
            <a:ext cx="8280401" cy="8425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25312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2886715"/>
            <a:ext cx="6858000" cy="62324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769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2A75-CCA6-4F80-84F3-F92AC67E29AA}" type="datetimeFigureOut">
              <a:rPr lang="ko-KR" altLang="en-US" smtClean="0"/>
              <a:t>2022-12-05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B1565-3592-4752-8EB8-DE0289A1B3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991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9688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9FC0-926C-44C1-9F8B-A405695ED7B4}" type="datetimeFigureOut">
              <a:rPr lang="ko-KR" altLang="en-US" smtClean="0"/>
              <a:pPr/>
              <a:t>2022-12-05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5F50-A773-4D59-9AFE-3250073249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9FC0-926C-44C1-9F8B-A405695ED7B4}" type="datetimeFigureOut">
              <a:rPr lang="ko-KR" altLang="en-US" smtClean="0"/>
              <a:pPr/>
              <a:t>2022-12-05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5F50-A773-4D59-9AFE-3250073249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9FC0-926C-44C1-9F8B-A405695ED7B4}" type="datetimeFigureOut">
              <a:rPr lang="ko-KR" altLang="en-US" smtClean="0"/>
              <a:pPr/>
              <a:t>2022-12-05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5F50-A773-4D59-9AFE-3250073249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9FC0-926C-44C1-9F8B-A405695ED7B4}" type="datetimeFigureOut">
              <a:rPr lang="ko-KR" altLang="en-US" smtClean="0"/>
              <a:pPr/>
              <a:t>2022-12-05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5F50-A773-4D59-9AFE-3250073249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9FC0-926C-44C1-9F8B-A405695ED7B4}" type="datetimeFigureOut">
              <a:rPr lang="ko-KR" altLang="en-US" smtClean="0"/>
              <a:pPr/>
              <a:t>2022-12-05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5F50-A773-4D59-9AFE-3250073249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9FC0-926C-44C1-9F8B-A405695ED7B4}" type="datetimeFigureOut">
              <a:rPr lang="ko-KR" altLang="en-US" smtClean="0"/>
              <a:pPr/>
              <a:t>2022-12-05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5F50-A773-4D59-9AFE-3250073249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9FC0-926C-44C1-9F8B-A405695ED7B4}" type="datetimeFigureOut">
              <a:rPr lang="ko-KR" altLang="en-US" smtClean="0"/>
              <a:pPr/>
              <a:t>2022-12-05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5F50-A773-4D59-9AFE-3250073249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5.emf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A9FC0-926C-44C1-9F8B-A405695ED7B4}" type="datetimeFigureOut">
              <a:rPr lang="ko-KR" altLang="en-US" smtClean="0"/>
              <a:pPr/>
              <a:t>2022-12-05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A5F50-A773-4D59-9AFE-32500732491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 userDrawn="1"/>
        </p:nvGrpSpPr>
        <p:grpSpPr>
          <a:xfrm>
            <a:off x="0" y="6417611"/>
            <a:ext cx="9143999" cy="440389"/>
            <a:chOff x="0" y="6417611"/>
            <a:chExt cx="9143999" cy="440389"/>
          </a:xfrm>
        </p:grpSpPr>
        <p:pic>
          <p:nvPicPr>
            <p:cNvPr id="8" name="그림 7" descr="그림2.tif"/>
            <p:cNvPicPr>
              <a:picLocks noChangeAspect="1"/>
            </p:cNvPicPr>
            <p:nvPr userDrawn="1"/>
          </p:nvPicPr>
          <p:blipFill>
            <a:blip r:embed="rId13" cstate="print"/>
            <a:stretch>
              <a:fillRect/>
            </a:stretch>
          </p:blipFill>
          <p:spPr>
            <a:xfrm>
              <a:off x="0" y="6426000"/>
              <a:ext cx="445935" cy="432000"/>
            </a:xfrm>
            <a:prstGeom prst="rect">
              <a:avLst/>
            </a:prstGeom>
          </p:spPr>
        </p:pic>
        <p:pic>
          <p:nvPicPr>
            <p:cNvPr id="9" name="그림 8" descr="그림3.tif"/>
            <p:cNvPicPr>
              <a:picLocks noChangeAspect="1"/>
            </p:cNvPicPr>
            <p:nvPr userDrawn="1"/>
          </p:nvPicPr>
          <p:blipFill>
            <a:blip r:embed="rId14" cstate="print"/>
            <a:stretch>
              <a:fillRect/>
            </a:stretch>
          </p:blipFill>
          <p:spPr>
            <a:xfrm>
              <a:off x="386651" y="6417611"/>
              <a:ext cx="2425371" cy="432000"/>
            </a:xfrm>
            <a:prstGeom prst="rect">
              <a:avLst/>
            </a:prstGeom>
          </p:spPr>
        </p:pic>
        <p:pic>
          <p:nvPicPr>
            <p:cNvPr id="10" name="그림 9" descr="그림5.tif"/>
            <p:cNvPicPr>
              <a:picLocks noChangeAspect="1"/>
            </p:cNvPicPr>
            <p:nvPr userDrawn="1"/>
          </p:nvPicPr>
          <p:blipFill>
            <a:blip r:embed="rId15" cstate="print"/>
            <a:srcRect t="67766"/>
            <a:stretch>
              <a:fillRect/>
            </a:stretch>
          </p:blipFill>
          <p:spPr>
            <a:xfrm>
              <a:off x="2777660" y="6712767"/>
              <a:ext cx="6366339" cy="13925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0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360" imgH="360" progId="">
                  <p:embed/>
                </p:oleObj>
              </mc:Choice>
              <mc:Fallback>
                <p:oleObj name="think-cell Slide" r:id="rId22" imgW="360" imgH="360" progId="">
                  <p:embed/>
                  <p:pic>
                    <p:nvPicPr>
                      <p:cNvPr id="5" name="Objek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5074" y="6626697"/>
            <a:ext cx="6805239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575073" y="703790"/>
            <a:ext cx="8316516" cy="2492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75073" y="1412876"/>
            <a:ext cx="8316516" cy="842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6625952"/>
            <a:ext cx="575073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fld id="{6A9215A3-A5EC-45BD-A4DA-0CCD1244418E}" type="slidenum">
              <a:rPr lang="en-GB" sz="750" b="1" smtClean="0">
                <a:solidFill>
                  <a:schemeClr val="bg2"/>
                </a:solidFill>
              </a:rPr>
              <a:pPr algn="ctr"/>
              <a:t>‹#›</a:t>
            </a:fld>
            <a:endParaRPr lang="en-GB" sz="750" b="1" dirty="0">
              <a:solidFill>
                <a:schemeClr val="bg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1A65CB-A491-4B13-8862-F06A54515B7A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395" y="6353082"/>
            <a:ext cx="1008938" cy="38293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DFB02A-7EE0-4826-AD2D-8E017B8618D0}"/>
              </a:ext>
            </a:extLst>
          </p:cNvPr>
          <p:cNvCxnSpPr/>
          <p:nvPr userDrawn="1"/>
        </p:nvCxnSpPr>
        <p:spPr bwMode="auto">
          <a:xfrm>
            <a:off x="575556" y="1196752"/>
            <a:ext cx="8316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" name="MSIPCMContentMarking" descr="{&quot;HashCode&quot;:-242339457,&quot;Placement&quot;:&quot;Footer&quot;}">
            <a:extLst>
              <a:ext uri="{FF2B5EF4-FFF2-40B4-BE49-F238E27FC236}">
                <a16:creationId xmlns:a16="http://schemas.microsoft.com/office/drawing/2014/main" id="{B6CF2B42-5046-43F8-AC24-3F54963D45F4}"/>
              </a:ext>
            </a:extLst>
          </p:cNvPr>
          <p:cNvSpPr txBox="1"/>
          <p:nvPr userDrawn="1"/>
        </p:nvSpPr>
        <p:spPr>
          <a:xfrm>
            <a:off x="7739164" y="6390571"/>
            <a:ext cx="1404836" cy="46742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rm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altLang="ko-KR" sz="1650">
                <a:solidFill>
                  <a:srgbClr val="FF8939"/>
                </a:solidFill>
                <a:latin typeface="Calibri" panose="020F0502020204030204" pitchFamily="34" charset="0"/>
              </a:rPr>
              <a:t>RESTRICTED</a:t>
            </a:r>
            <a:endParaRPr lang="ko-KR" altLang="en-US" sz="1650" dirty="0">
              <a:solidFill>
                <a:srgbClr val="FF893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01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charset="0"/>
        </a:defRPr>
      </a:lvl9pPr>
    </p:titleStyle>
    <p:bodyStyle>
      <a:lvl1pPr marL="201216" indent="-201216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t"/>
        <a:tabLst>
          <a:tab pos="928688" algn="l"/>
        </a:tabLst>
        <a:defRPr sz="1350">
          <a:solidFill>
            <a:schemeClr val="bg2"/>
          </a:solidFill>
          <a:latin typeface="+mn-lt"/>
          <a:ea typeface="+mn-ea"/>
          <a:cs typeface="+mn-cs"/>
        </a:defRPr>
      </a:lvl1pPr>
      <a:lvl2pPr marL="409575" indent="-207169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Symbol" pitchFamily="18" charset="2"/>
        <a:buChar char="·"/>
        <a:tabLst>
          <a:tab pos="928688" algn="l"/>
        </a:tabLst>
        <a:defRPr sz="1200">
          <a:solidFill>
            <a:schemeClr val="tx1"/>
          </a:solidFill>
          <a:latin typeface="+mn-lt"/>
        </a:defRPr>
      </a:lvl2pPr>
      <a:lvl3pPr marL="626269" indent="-215504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Arial" charset="0"/>
        <a:buChar char="–"/>
        <a:tabLst>
          <a:tab pos="928688" algn="l"/>
        </a:tabLst>
        <a:defRPr sz="1050">
          <a:solidFill>
            <a:schemeClr val="tx1"/>
          </a:solidFill>
          <a:latin typeface="+mn-lt"/>
        </a:defRPr>
      </a:lvl3pPr>
      <a:lvl4pPr marL="827485" indent="-200025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Arial" charset="0"/>
        <a:buChar char="–"/>
        <a:tabLst>
          <a:tab pos="928688" algn="l"/>
        </a:tabLst>
        <a:defRPr sz="1050">
          <a:solidFill>
            <a:schemeClr val="tx1"/>
          </a:solidFill>
          <a:latin typeface="+mn-lt"/>
        </a:defRPr>
      </a:lvl4pPr>
      <a:lvl5pPr marL="1426369" indent="0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None/>
        <a:tabLst>
          <a:tab pos="928688" algn="l"/>
        </a:tabLst>
        <a:defRPr sz="1200">
          <a:solidFill>
            <a:schemeClr val="tx1"/>
          </a:solidFill>
          <a:latin typeface="+mn-lt"/>
        </a:defRPr>
      </a:lvl5pPr>
      <a:lvl6pPr marL="1949054" indent="-17978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928688" algn="l"/>
        </a:tabLst>
        <a:defRPr sz="1200">
          <a:solidFill>
            <a:schemeClr val="tx1"/>
          </a:solidFill>
          <a:latin typeface="+mn-lt"/>
        </a:defRPr>
      </a:lvl6pPr>
      <a:lvl7pPr marL="2291954" indent="-17978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928688" algn="l"/>
        </a:tabLst>
        <a:defRPr sz="1200">
          <a:solidFill>
            <a:schemeClr val="tx1"/>
          </a:solidFill>
          <a:latin typeface="+mn-lt"/>
        </a:defRPr>
      </a:lvl7pPr>
      <a:lvl8pPr marL="2634854" indent="-17978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928688" algn="l"/>
        </a:tabLst>
        <a:defRPr sz="1200">
          <a:solidFill>
            <a:schemeClr val="tx1"/>
          </a:solidFill>
          <a:latin typeface="+mn-lt"/>
        </a:defRPr>
      </a:lvl8pPr>
      <a:lvl9pPr marL="2977754" indent="-17978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928688" algn="l"/>
        </a:tabLst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76">
          <p15:clr>
            <a:srgbClr val="F26B43"/>
          </p15:clr>
        </p15:guide>
        <p15:guide id="2" pos="483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890">
          <p15:clr>
            <a:srgbClr val="F26B43"/>
          </p15:clr>
        </p15:guide>
        <p15:guide id="5" orient="horz" pos="4247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orient="horz" pos="4020">
          <p15:clr>
            <a:srgbClr val="F26B43"/>
          </p15:clr>
        </p15:guide>
        <p15:guide id="8" orient="horz" pos="39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134672" cy="1470025"/>
          </a:xfrm>
        </p:spPr>
        <p:txBody>
          <a:bodyPr>
            <a:normAutofit/>
          </a:bodyPr>
          <a:lstStyle/>
          <a:p>
            <a:r>
              <a:rPr lang="en-US" altLang="ko-KR" sz="4500" dirty="0"/>
              <a:t>TWA,</a:t>
            </a:r>
            <a:r>
              <a:rPr lang="ko-KR" altLang="en-US" sz="4500" dirty="0"/>
              <a:t> </a:t>
            </a:r>
            <a:r>
              <a:rPr lang="en-US" altLang="ko-KR" sz="4500" dirty="0"/>
              <a:t>HRT</a:t>
            </a:r>
            <a:r>
              <a:rPr lang="ko-KR" altLang="en-US" sz="4500" dirty="0"/>
              <a:t>의 임상적 의의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75656" y="4005064"/>
            <a:ext cx="6400800" cy="1752600"/>
          </a:xfrm>
        </p:spPr>
        <p:txBody>
          <a:bodyPr>
            <a:normAutofit/>
          </a:bodyPr>
          <a:lstStyle/>
          <a:p>
            <a:r>
              <a:rPr lang="ko-KR" altLang="en-US" sz="1800" dirty="0" err="1">
                <a:solidFill>
                  <a:schemeClr val="tx1"/>
                </a:solidFill>
              </a:rPr>
              <a:t>연세원주의과대학</a:t>
            </a:r>
            <a:r>
              <a:rPr lang="ko-KR" altLang="en-US" sz="1800" dirty="0">
                <a:solidFill>
                  <a:schemeClr val="tx1"/>
                </a:solidFill>
              </a:rPr>
              <a:t> 심장내과</a:t>
            </a:r>
            <a:endParaRPr lang="en-US" altLang="ko-KR" sz="1800" dirty="0">
              <a:solidFill>
                <a:schemeClr val="tx1"/>
              </a:solidFill>
            </a:endParaRPr>
          </a:p>
          <a:p>
            <a:r>
              <a:rPr lang="ko-KR" altLang="en-US" sz="1800" dirty="0">
                <a:solidFill>
                  <a:schemeClr val="tx1"/>
                </a:solidFill>
              </a:rPr>
              <a:t>박영준</a:t>
            </a:r>
            <a:endParaRPr lang="en-US" altLang="ko-KR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Autofit/>
          </a:bodyPr>
          <a:lstStyle/>
          <a:p>
            <a:r>
              <a:rPr lang="en-US" altLang="ko-KR" sz="3000" b="1" dirty="0">
                <a:latin typeface="+mj-lt"/>
              </a:rPr>
              <a:t>Why is TWA is important?</a:t>
            </a:r>
            <a:endParaRPr lang="en-US" altLang="ko-KR" sz="3000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A0722A11-FE7C-47DF-89A3-3D7231BAA39C}"/>
              </a:ext>
            </a:extLst>
          </p:cNvPr>
          <p:cNvSpPr txBox="1">
            <a:spLocks/>
          </p:cNvSpPr>
          <p:nvPr/>
        </p:nvSpPr>
        <p:spPr>
          <a:xfrm>
            <a:off x="482994" y="1000789"/>
            <a:ext cx="8229600" cy="5175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>
                <a:latin typeface="Arial" pitchFamily="34" charset="0"/>
                <a:cs typeface="Arial" pitchFamily="34" charset="0"/>
              </a:rPr>
              <a:t>Indicator of </a:t>
            </a:r>
            <a:r>
              <a:rPr lang="en-US" altLang="ko-KR" sz="2800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cardiac electrical instability</a:t>
            </a:r>
          </a:p>
          <a:p>
            <a:r>
              <a:rPr lang="en-US" altLang="ko-KR" sz="2800" dirty="0">
                <a:latin typeface="Arial" pitchFamily="34" charset="0"/>
                <a:cs typeface="Arial" pitchFamily="34" charset="0"/>
              </a:rPr>
              <a:t>Indicator of vulnerability of VT/VF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2800" dirty="0">
                <a:latin typeface="Arial" pitchFamily="34" charset="0"/>
                <a:cs typeface="Arial" pitchFamily="34" charset="0"/>
              </a:rPr>
              <a:t>Used for </a:t>
            </a:r>
            <a:r>
              <a:rPr lang="en-US" altLang="ko-KR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SCD risk stratification</a:t>
            </a:r>
            <a:endParaRPr lang="en-US" altLang="ko-K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circ.ahajournals.org/content/120/5/445/F1.large.jpg">
            <a:extLst>
              <a:ext uri="{FF2B5EF4-FFF2-40B4-BE49-F238E27FC236}">
                <a16:creationId xmlns:a16="http://schemas.microsoft.com/office/drawing/2014/main" id="{6884DD82-E4F2-4D57-8AA6-81030F0A6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2994" y="2276872"/>
            <a:ext cx="8275595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877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Autofit/>
          </a:bodyPr>
          <a:lstStyle/>
          <a:p>
            <a:r>
              <a:rPr lang="en-US" altLang="ko-KR" sz="2800" b="1" dirty="0">
                <a:latin typeface="+mj-lt"/>
              </a:rPr>
              <a:t>The Spectral Method</a:t>
            </a:r>
            <a:endParaRPr lang="en-US" altLang="ko-KR" sz="3000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3D83B347-4FB8-4B83-A5AD-263BCB6B2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752528"/>
          </a:xfrm>
        </p:spPr>
        <p:txBody>
          <a:bodyPr>
            <a:normAutofit/>
          </a:bodyPr>
          <a:lstStyle/>
          <a:p>
            <a:r>
              <a:rPr lang="en-US" altLang="ko-KR" sz="2400" dirty="0">
                <a:latin typeface="+mn-lt"/>
              </a:rPr>
              <a:t>Target HR 105-110 beats using specialized exercise protocol, pharmacological agents or</a:t>
            </a:r>
            <a:r>
              <a:rPr lang="ko-KR" altLang="en-US" sz="2400" dirty="0">
                <a:latin typeface="+mn-lt"/>
              </a:rPr>
              <a:t> </a:t>
            </a:r>
            <a:r>
              <a:rPr lang="en-US" altLang="ko-KR" sz="2400" dirty="0">
                <a:latin typeface="+mn-lt"/>
              </a:rPr>
              <a:t>atrial pacing.</a:t>
            </a:r>
          </a:p>
          <a:p>
            <a:endParaRPr lang="en-US" altLang="ko-KR" sz="2400" dirty="0">
              <a:latin typeface="+mn-lt"/>
            </a:endParaRPr>
          </a:p>
          <a:p>
            <a:r>
              <a:rPr lang="en-US" altLang="ko-KR" sz="2400" dirty="0">
                <a:latin typeface="+mn-lt"/>
              </a:rPr>
              <a:t>Fast </a:t>
            </a:r>
            <a:r>
              <a:rPr lang="en-US" altLang="ko-KR" sz="2400" dirty="0" err="1">
                <a:latin typeface="+mn-lt"/>
              </a:rPr>
              <a:t>fourirer</a:t>
            </a:r>
            <a:r>
              <a:rPr lang="en-US" altLang="ko-KR" sz="2400" dirty="0">
                <a:latin typeface="+mn-lt"/>
              </a:rPr>
              <a:t> transform(FFT) technique to beat- to beat series of amplitude measurements along the 128 consecutive QRS ECG complexes.</a:t>
            </a:r>
          </a:p>
          <a:p>
            <a:pPr marL="0" indent="0">
              <a:buNone/>
            </a:pPr>
            <a:endParaRPr lang="en-US" altLang="ko-KR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E2F5C33-BC7A-459D-A61A-E3D0CB526A8E}"/>
              </a:ext>
            </a:extLst>
          </p:cNvPr>
          <p:cNvGrpSpPr/>
          <p:nvPr/>
        </p:nvGrpSpPr>
        <p:grpSpPr>
          <a:xfrm>
            <a:off x="683568" y="3899788"/>
            <a:ext cx="7776864" cy="2408937"/>
            <a:chOff x="468313" y="1112679"/>
            <a:chExt cx="8423275" cy="5834155"/>
          </a:xfrm>
        </p:grpSpPr>
        <p:pic>
          <p:nvPicPr>
            <p:cNvPr id="17" name="Picture 5">
              <a:extLst>
                <a:ext uri="{FF2B5EF4-FFF2-40B4-BE49-F238E27FC236}">
                  <a16:creationId xmlns:a16="http://schemas.microsoft.com/office/drawing/2014/main" id="{5B9E1D0F-E073-423D-AED6-CB67F305DA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1773238"/>
              <a:ext cx="5616575" cy="1055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7">
              <a:extLst>
                <a:ext uri="{FF2B5EF4-FFF2-40B4-BE49-F238E27FC236}">
                  <a16:creationId xmlns:a16="http://schemas.microsoft.com/office/drawing/2014/main" id="{931644DE-A80F-4BE1-AF0A-B063635758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9700" y="3659188"/>
              <a:ext cx="3671888" cy="2462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8">
              <a:extLst>
                <a:ext uri="{FF2B5EF4-FFF2-40B4-BE49-F238E27FC236}">
                  <a16:creationId xmlns:a16="http://schemas.microsoft.com/office/drawing/2014/main" id="{5BACA0B4-6490-40FE-9FB4-FAF06EEE17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3514725"/>
              <a:ext cx="3671887" cy="266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9">
              <a:extLst>
                <a:ext uri="{FF2B5EF4-FFF2-40B4-BE49-F238E27FC236}">
                  <a16:creationId xmlns:a16="http://schemas.microsoft.com/office/drawing/2014/main" id="{AB1C5A50-7949-4795-92DA-5CD977FDB7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588" y="1196975"/>
              <a:ext cx="1665287" cy="2246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 Box 10">
              <a:extLst>
                <a:ext uri="{FF2B5EF4-FFF2-40B4-BE49-F238E27FC236}">
                  <a16:creationId xmlns:a16="http://schemas.microsoft.com/office/drawing/2014/main" id="{0F41474F-6600-4746-AC8F-C29E138CA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914" y="1112679"/>
              <a:ext cx="2181224" cy="436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210">
                <a:spcBef>
                  <a:spcPct val="50000"/>
                </a:spcBef>
              </a:pPr>
              <a:r>
                <a:rPr lang="en-US" altLang="ko-KR" dirty="0">
                  <a:solidFill>
                    <a:prstClr val="black"/>
                  </a:solidFill>
                </a:rPr>
                <a:t>ECG (128 beats)</a:t>
              </a:r>
            </a:p>
          </p:txBody>
        </p:sp>
        <p:sp>
          <p:nvSpPr>
            <p:cNvPr id="34" name="Text Box 11">
              <a:extLst>
                <a:ext uri="{FF2B5EF4-FFF2-40B4-BE49-F238E27FC236}">
                  <a16:creationId xmlns:a16="http://schemas.microsoft.com/office/drawing/2014/main" id="{00F8792E-EBCB-49FA-85F7-CC55D1FEE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9924" y="3512025"/>
              <a:ext cx="1023776" cy="4732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defTabSz="914210">
                <a:spcBef>
                  <a:spcPct val="50000"/>
                </a:spcBef>
              </a:pPr>
              <a:r>
                <a:rPr lang="en-US" altLang="ko-KR" sz="2000" b="1" dirty="0">
                  <a:solidFill>
                    <a:prstClr val="black"/>
                  </a:solidFill>
                </a:rPr>
                <a:t>TWA</a:t>
              </a:r>
            </a:p>
          </p:txBody>
        </p:sp>
        <p:sp>
          <p:nvSpPr>
            <p:cNvPr id="35" name="Text Box 12">
              <a:extLst>
                <a:ext uri="{FF2B5EF4-FFF2-40B4-BE49-F238E27FC236}">
                  <a16:creationId xmlns:a16="http://schemas.microsoft.com/office/drawing/2014/main" id="{F90BDDD2-1906-4675-A4EA-A00464192F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8888" y="6323013"/>
              <a:ext cx="2376487" cy="546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210">
                <a:spcBef>
                  <a:spcPct val="50000"/>
                </a:spcBef>
              </a:pPr>
              <a:r>
                <a:rPr lang="en-US" altLang="ko-KR" sz="2400" b="1">
                  <a:solidFill>
                    <a:prstClr val="black"/>
                  </a:solidFill>
                </a:rPr>
                <a:t>Time series</a:t>
              </a:r>
            </a:p>
          </p:txBody>
        </p:sp>
        <p:sp>
          <p:nvSpPr>
            <p:cNvPr id="36" name="Text Box 13">
              <a:extLst>
                <a:ext uri="{FF2B5EF4-FFF2-40B4-BE49-F238E27FC236}">
                  <a16:creationId xmlns:a16="http://schemas.microsoft.com/office/drawing/2014/main" id="{387BF845-CDE4-4396-A2A4-E061796A24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6326" y="6400800"/>
              <a:ext cx="2376488" cy="546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210">
                <a:spcBef>
                  <a:spcPct val="50000"/>
                </a:spcBef>
              </a:pPr>
              <a:r>
                <a:rPr lang="en-US" altLang="ko-KR" sz="2400" b="1">
                  <a:solidFill>
                    <a:prstClr val="black"/>
                  </a:solidFill>
                </a:rPr>
                <a:t>Spectrum</a:t>
              </a:r>
            </a:p>
          </p:txBody>
        </p:sp>
        <p:sp>
          <p:nvSpPr>
            <p:cNvPr id="37" name="AutoShape 14">
              <a:extLst>
                <a:ext uri="{FF2B5EF4-FFF2-40B4-BE49-F238E27FC236}">
                  <a16:creationId xmlns:a16="http://schemas.microsoft.com/office/drawing/2014/main" id="{059FC0A6-9552-454E-908B-1A0B2B68D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738" y="3716338"/>
              <a:ext cx="1081087" cy="431800"/>
            </a:xfrm>
            <a:custGeom>
              <a:avLst/>
              <a:gdLst>
                <a:gd name="T0" fmla="*/ 1353955672 w 21600"/>
                <a:gd name="T1" fmla="*/ 0 h 21600"/>
                <a:gd name="T2" fmla="*/ 338520350 w 21600"/>
                <a:gd name="T3" fmla="*/ 86280046 h 21600"/>
                <a:gd name="T4" fmla="*/ 1353955672 w 21600"/>
                <a:gd name="T5" fmla="*/ 43140023 h 21600"/>
                <a:gd name="T6" fmla="*/ 2147483647 w 21600"/>
                <a:gd name="T7" fmla="*/ 86280046 h 21600"/>
                <a:gd name="T8" fmla="*/ 2147483647 w 21600"/>
                <a:gd name="T9" fmla="*/ 129420049 h 21600"/>
                <a:gd name="T10" fmla="*/ 1692601247 w 21600"/>
                <a:gd name="T11" fmla="*/ 8628004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CC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210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Text Box 15">
              <a:extLst>
                <a:ext uri="{FF2B5EF4-FFF2-40B4-BE49-F238E27FC236}">
                  <a16:creationId xmlns:a16="http://schemas.microsoft.com/office/drawing/2014/main" id="{09C8062F-BA66-48DB-8ABA-22B049097E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8735" y="2915621"/>
              <a:ext cx="5235093" cy="473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0">
                <a:spcBef>
                  <a:spcPct val="50000"/>
                </a:spcBef>
              </a:pPr>
              <a:r>
                <a:rPr lang="en-US" altLang="ko-KR" sz="2000" b="1" dirty="0">
                  <a:solidFill>
                    <a:prstClr val="black"/>
                  </a:solidFill>
                </a:rPr>
                <a:t>Fast Fourier Transformation (FFT)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7194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Autofit/>
          </a:bodyPr>
          <a:lstStyle/>
          <a:p>
            <a:r>
              <a:rPr lang="en-US" altLang="ko-KR" sz="3000" b="1" dirty="0">
                <a:latin typeface="+mj-lt"/>
              </a:rPr>
              <a:t>Modified Moving Average (MMA) Method </a:t>
            </a:r>
            <a:endParaRPr lang="en-US" altLang="ko-KR" sz="3000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3D83B347-4FB8-4B83-A5AD-263BCB6B2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752528"/>
          </a:xfrm>
        </p:spPr>
        <p:txBody>
          <a:bodyPr>
            <a:normAutofit/>
          </a:bodyPr>
          <a:lstStyle/>
          <a:p>
            <a:r>
              <a:rPr lang="en-US" altLang="ko-KR" sz="2400" dirty="0">
                <a:latin typeface="+mn-lt"/>
              </a:rPr>
              <a:t>Continuously streams odd and even beats into separate bins and creates median complexes.</a:t>
            </a:r>
          </a:p>
          <a:p>
            <a:endParaRPr lang="en-US" altLang="ko-KR" sz="2400" dirty="0">
              <a:latin typeface="+mn-lt"/>
            </a:endParaRPr>
          </a:p>
          <a:p>
            <a:r>
              <a:rPr lang="en-US" altLang="ko-KR" sz="2400" dirty="0">
                <a:latin typeface="+mn-lt"/>
              </a:rPr>
              <a:t>These complexes are then superimposed, and the maximum difference between the odd and even median complexes at any point within the JT </a:t>
            </a:r>
            <a:r>
              <a:rPr lang="en-US" altLang="ko-KR" sz="2800" dirty="0">
                <a:latin typeface="+mn-lt"/>
              </a:rPr>
              <a:t>segment </a:t>
            </a:r>
          </a:p>
          <a:p>
            <a:pPr marL="0" indent="0">
              <a:buNone/>
            </a:pPr>
            <a:endParaRPr lang="en-US" altLang="ko-KR" dirty="0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EEC5F06A-E084-4DA2-AE23-E418CFA5F0A1}"/>
              </a:ext>
            </a:extLst>
          </p:cNvPr>
          <p:cNvGrpSpPr/>
          <p:nvPr/>
        </p:nvGrpSpPr>
        <p:grpSpPr>
          <a:xfrm>
            <a:off x="5306199" y="3893852"/>
            <a:ext cx="3672408" cy="2159565"/>
            <a:chOff x="5004048" y="2492896"/>
            <a:chExt cx="4032448" cy="2767749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EB6FBD6A-32BE-42BB-8E83-7D7CD8F22EE6}"/>
                </a:ext>
              </a:extLst>
            </p:cNvPr>
            <p:cNvGrpSpPr/>
            <p:nvPr/>
          </p:nvGrpSpPr>
          <p:grpSpPr>
            <a:xfrm>
              <a:off x="5004048" y="3097987"/>
              <a:ext cx="4032448" cy="2162658"/>
              <a:chOff x="6588224" y="3421153"/>
              <a:chExt cx="4032448" cy="2162658"/>
            </a:xfrm>
          </p:grpSpPr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id="{E789A139-9706-44E3-814B-7C5B00717E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43" t="62965" r="18828"/>
              <a:stretch/>
            </p:blipFill>
            <p:spPr>
              <a:xfrm>
                <a:off x="6804248" y="3421153"/>
                <a:ext cx="3816423" cy="2162658"/>
              </a:xfrm>
              <a:prstGeom prst="rect">
                <a:avLst/>
              </a:prstGeom>
            </p:spPr>
          </p:pic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62CFD6BF-B822-412A-A71C-D65C1378C5B4}"/>
                  </a:ext>
                </a:extLst>
              </p:cNvPr>
              <p:cNvSpPr/>
              <p:nvPr/>
            </p:nvSpPr>
            <p:spPr>
              <a:xfrm>
                <a:off x="6588224" y="3645024"/>
                <a:ext cx="864096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cv</a:t>
                </a:r>
                <a:endParaRPr lang="ko-KR" altLang="en-US" dirty="0"/>
              </a:p>
            </p:txBody>
          </p:sp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7181D98C-A8AE-4A65-9A7D-3040168DCD18}"/>
                  </a:ext>
                </a:extLst>
              </p:cNvPr>
              <p:cNvSpPr/>
              <p:nvPr/>
            </p:nvSpPr>
            <p:spPr>
              <a:xfrm>
                <a:off x="9972600" y="3645024"/>
                <a:ext cx="648072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cv</a:t>
                </a:r>
                <a:endParaRPr lang="ko-KR" altLang="en-US" dirty="0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555CC4-EC87-4335-979C-39ECEEB2C89A}"/>
                </a:ext>
              </a:extLst>
            </p:cNvPr>
            <p:cNvSpPr txBox="1"/>
            <p:nvPr/>
          </p:nvSpPr>
          <p:spPr>
            <a:xfrm>
              <a:off x="5292080" y="2494637"/>
              <a:ext cx="151216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A template</a:t>
              </a:r>
            </a:p>
            <a:p>
              <a:pPr algn="ctr"/>
              <a:r>
                <a:rPr lang="en-US" altLang="ko-KR" dirty="0"/>
                <a:t>Average </a:t>
              </a:r>
              <a:endParaRPr lang="ko-KR" alt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6420FD8-5CA1-454B-93E8-4FA4D375B238}"/>
                </a:ext>
              </a:extLst>
            </p:cNvPr>
            <p:cNvSpPr txBox="1"/>
            <p:nvPr/>
          </p:nvSpPr>
          <p:spPr>
            <a:xfrm>
              <a:off x="7524328" y="2492896"/>
              <a:ext cx="151216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B template</a:t>
              </a:r>
            </a:p>
            <a:p>
              <a:pPr algn="ctr"/>
              <a:r>
                <a:rPr lang="en-US" altLang="ko-KR" dirty="0"/>
                <a:t>Average </a:t>
              </a:r>
              <a:endParaRPr lang="ko-KR" altLang="en-US" dirty="0"/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4A4B0C0B-E71E-4019-A749-36AB5F74B34F}"/>
              </a:ext>
            </a:extLst>
          </p:cNvPr>
          <p:cNvGrpSpPr/>
          <p:nvPr/>
        </p:nvGrpSpPr>
        <p:grpSpPr>
          <a:xfrm>
            <a:off x="442271" y="3712507"/>
            <a:ext cx="4969673" cy="2407421"/>
            <a:chOff x="35867" y="1772816"/>
            <a:chExt cx="5256213" cy="3932273"/>
          </a:xfrm>
        </p:grpSpPr>
        <p:pic>
          <p:nvPicPr>
            <p:cNvPr id="27" name="Picture 4">
              <a:extLst>
                <a:ext uri="{FF2B5EF4-FFF2-40B4-BE49-F238E27FC236}">
                  <a16:creationId xmlns:a16="http://schemas.microsoft.com/office/drawing/2014/main" id="{A8F37FD2-8580-4F3D-9C91-8CCC9150C5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7" y="1772816"/>
              <a:ext cx="5256213" cy="352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 Box 4">
              <a:extLst>
                <a:ext uri="{FF2B5EF4-FFF2-40B4-BE49-F238E27FC236}">
                  <a16:creationId xmlns:a16="http://schemas.microsoft.com/office/drawing/2014/main" id="{9206ADB5-B56E-414A-A8EA-8333B5B872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1144" y="5201840"/>
              <a:ext cx="1223963" cy="371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0" tIns="45711" rIns="91420" bIns="45711">
              <a:spAutoFit/>
            </a:bodyPr>
            <a:lstStyle/>
            <a:p>
              <a:pPr defTabSz="914210">
                <a:spcBef>
                  <a:spcPct val="50000"/>
                </a:spcBef>
              </a:pPr>
              <a:r>
                <a:rPr lang="en-US" altLang="ko-KR" dirty="0">
                  <a:solidFill>
                    <a:prstClr val="black"/>
                  </a:solidFill>
                </a:rPr>
                <a:t>(average)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1D35862-8F4D-4845-BD50-4C4F21C5DF65}"/>
                </a:ext>
              </a:extLst>
            </p:cNvPr>
            <p:cNvSpPr txBox="1"/>
            <p:nvPr/>
          </p:nvSpPr>
          <p:spPr>
            <a:xfrm>
              <a:off x="997077" y="5013176"/>
              <a:ext cx="151216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A template</a:t>
              </a:r>
            </a:p>
            <a:p>
              <a:pPr algn="ctr"/>
              <a:r>
                <a:rPr lang="en-US" altLang="ko-KR" dirty="0"/>
                <a:t>Average </a:t>
              </a:r>
              <a:endParaRPr lang="ko-KR" alt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7E229C4-17D5-4960-82A7-2FE2EE89A9C0}"/>
                </a:ext>
              </a:extLst>
            </p:cNvPr>
            <p:cNvSpPr txBox="1"/>
            <p:nvPr/>
          </p:nvSpPr>
          <p:spPr>
            <a:xfrm>
              <a:off x="2388493" y="5058757"/>
              <a:ext cx="1512168" cy="646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B template</a:t>
              </a:r>
            </a:p>
            <a:p>
              <a:pPr algn="ctr"/>
              <a:r>
                <a:rPr lang="en-US" altLang="ko-KR" dirty="0"/>
                <a:t>Average 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47972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4D440920-4C2D-4295-9C32-F7D433A6C6B8}"/>
              </a:ext>
            </a:extLst>
          </p:cNvPr>
          <p:cNvSpPr txBox="1">
            <a:spLocks/>
          </p:cNvSpPr>
          <p:nvPr/>
        </p:nvSpPr>
        <p:spPr>
          <a:xfrm>
            <a:off x="899592" y="1844824"/>
            <a:ext cx="7704856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sz="60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Clinical implication of TWA?</a:t>
            </a:r>
            <a:endParaRPr lang="ko-KR" altLang="en-US" sz="6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7391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B1F9777-8435-417A-8DE7-8FAFB1D59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6" y="188641"/>
            <a:ext cx="890047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31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Autofit/>
          </a:bodyPr>
          <a:lstStyle/>
          <a:p>
            <a:r>
              <a:rPr lang="en-US" altLang="ko-KR" sz="3000" b="1" dirty="0">
                <a:latin typeface="+mj-lt"/>
              </a:rPr>
              <a:t>Risk stratification of patients with ICMP</a:t>
            </a:r>
            <a:endParaRPr lang="en-US" altLang="ko-KR" sz="3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0E93C9-B514-48B5-90A4-BFEAE71448D5}"/>
              </a:ext>
            </a:extLst>
          </p:cNvPr>
          <p:cNvSpPr txBox="1"/>
          <p:nvPr/>
        </p:nvSpPr>
        <p:spPr>
          <a:xfrm>
            <a:off x="6372200" y="6444862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J Am Coll Cardiol.2006;47:1820–1827</a:t>
            </a:r>
            <a:endParaRPr lang="ko-KR" altLang="en-US" sz="1200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79647F56-55A3-49D7-BC34-FDFFC4D1075B}"/>
              </a:ext>
            </a:extLst>
          </p:cNvPr>
          <p:cNvGrpSpPr/>
          <p:nvPr/>
        </p:nvGrpSpPr>
        <p:grpSpPr>
          <a:xfrm>
            <a:off x="323528" y="1916832"/>
            <a:ext cx="3800475" cy="3556439"/>
            <a:chOff x="-756592" y="1434661"/>
            <a:chExt cx="3800475" cy="3556439"/>
          </a:xfrm>
        </p:grpSpPr>
        <p:pic>
          <p:nvPicPr>
            <p:cNvPr id="6" name="Picture 10" descr="Full size image for '            T Wave Alternans&#10;'">
              <a:extLst>
                <a:ext uri="{FF2B5EF4-FFF2-40B4-BE49-F238E27FC236}">
                  <a16:creationId xmlns:a16="http://schemas.microsoft.com/office/drawing/2014/main" id="{F9AAAC7E-9F73-43D3-BFC6-439EE4F0B1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56592" y="1866899"/>
              <a:ext cx="3800475" cy="312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34956D06-AA1D-4BB7-A7E8-8CC2F0AB1573}"/>
                </a:ext>
              </a:extLst>
            </p:cNvPr>
            <p:cNvSpPr/>
            <p:nvPr/>
          </p:nvSpPr>
          <p:spPr>
            <a:xfrm>
              <a:off x="-684584" y="1434661"/>
              <a:ext cx="36856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>
                  <a:solidFill>
                    <a:schemeClr val="accent2">
                      <a:lumMod val="75000"/>
                    </a:schemeClr>
                  </a:solidFill>
                </a:rPr>
                <a:t>Arrhythmic mortality/sudden death</a:t>
              </a:r>
              <a:endParaRPr lang="ko-KR" alt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CC650582-71E6-45DE-A553-BA8EFDA8F164}"/>
              </a:ext>
            </a:extLst>
          </p:cNvPr>
          <p:cNvGrpSpPr/>
          <p:nvPr/>
        </p:nvGrpSpPr>
        <p:grpSpPr>
          <a:xfrm>
            <a:off x="4427984" y="1988840"/>
            <a:ext cx="4176464" cy="3562044"/>
            <a:chOff x="3043883" y="1097427"/>
            <a:chExt cx="3790950" cy="3544056"/>
          </a:xfrm>
        </p:grpSpPr>
        <p:pic>
          <p:nvPicPr>
            <p:cNvPr id="9" name="Picture 11">
              <a:extLst>
                <a:ext uri="{FF2B5EF4-FFF2-40B4-BE49-F238E27FC236}">
                  <a16:creationId xmlns:a16="http://schemas.microsoft.com/office/drawing/2014/main" id="{F77C0E28-6F78-4F4B-A972-74604C81C0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883" y="1526808"/>
              <a:ext cx="3790950" cy="311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7F7DDFEE-CFA8-467A-A02F-20E9F8779787}"/>
                </a:ext>
              </a:extLst>
            </p:cNvPr>
            <p:cNvSpPr/>
            <p:nvPr/>
          </p:nvSpPr>
          <p:spPr>
            <a:xfrm>
              <a:off x="3635896" y="1097427"/>
              <a:ext cx="31007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>
                  <a:solidFill>
                    <a:schemeClr val="accent2">
                      <a:lumMod val="75000"/>
                    </a:schemeClr>
                  </a:solidFill>
                </a:rPr>
                <a:t>Patients with an LVEF ≤0.35</a:t>
              </a:r>
              <a:endParaRPr lang="ko-KR" alt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C985147-CB26-4DC5-9C26-E397EC8675C9}"/>
              </a:ext>
            </a:extLst>
          </p:cNvPr>
          <p:cNvSpPr/>
          <p:nvPr/>
        </p:nvSpPr>
        <p:spPr>
          <a:xfrm>
            <a:off x="161988" y="893712"/>
            <a:ext cx="9145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2883 patients without history of previous ventricular tachyarrhythmias</a:t>
            </a:r>
            <a:endParaRPr lang="ko-KR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19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Autofit/>
          </a:bodyPr>
          <a:lstStyle/>
          <a:p>
            <a:r>
              <a:rPr lang="en-US" altLang="ko-KR" sz="2800" b="1" dirty="0"/>
              <a:t>Elevated TWA predict SCD in MI patients</a:t>
            </a:r>
            <a:endParaRPr lang="en-US" altLang="ko-KR" sz="3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0E93C9-B514-48B5-90A4-BFEAE71448D5}"/>
              </a:ext>
            </a:extLst>
          </p:cNvPr>
          <p:cNvSpPr txBox="1"/>
          <p:nvPr/>
        </p:nvSpPr>
        <p:spPr>
          <a:xfrm>
            <a:off x="5604755" y="6444862"/>
            <a:ext cx="35686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J Cardiovasc </a:t>
            </a:r>
            <a:r>
              <a:rPr lang="en-US" altLang="ko-KR" sz="1200" dirty="0" err="1"/>
              <a:t>Electrophysiol</a:t>
            </a:r>
            <a:r>
              <a:rPr lang="en-US" altLang="ko-KR" sz="1200" dirty="0"/>
              <a:t>, 2008; 19: 1037-1042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C985147-CB26-4DC5-9C26-E397EC8675C9}"/>
              </a:ext>
            </a:extLst>
          </p:cNvPr>
          <p:cNvSpPr/>
          <p:nvPr/>
        </p:nvSpPr>
        <p:spPr>
          <a:xfrm>
            <a:off x="251520" y="1031832"/>
            <a:ext cx="9145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493 patients </a:t>
            </a:r>
          </a:p>
          <a:p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Post-MI  day 2~10 </a:t>
            </a:r>
          </a:p>
          <a:p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TWA (Ambulatory ECG-based)</a:t>
            </a:r>
          </a:p>
          <a:p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500 days f/u</a:t>
            </a: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2AA4FBDE-7513-4719-8D79-A0E6327EBC45}"/>
              </a:ext>
            </a:extLst>
          </p:cNvPr>
          <p:cNvGrpSpPr>
            <a:grpSpLocks/>
          </p:cNvGrpSpPr>
          <p:nvPr/>
        </p:nvGrpSpPr>
        <p:grpSpPr bwMode="auto">
          <a:xfrm>
            <a:off x="4211960" y="731837"/>
            <a:ext cx="4695135" cy="3201609"/>
            <a:chOff x="793" y="935"/>
            <a:chExt cx="4541" cy="2903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9C24CE04-FBD9-4D08-B7B3-03344C3FD7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935"/>
              <a:ext cx="3628" cy="2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4">
              <a:extLst>
                <a:ext uri="{FF2B5EF4-FFF2-40B4-BE49-F238E27FC236}">
                  <a16:creationId xmlns:a16="http://schemas.microsoft.com/office/drawing/2014/main" id="{1B33BDFD-B411-4E4C-9B2A-42AAAD4F6B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4" y="2810"/>
              <a:ext cx="1696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≥ </a:t>
              </a:r>
              <a:r>
                <a:rPr lang="en-US" altLang="ko-KR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43</a:t>
              </a:r>
              <a:r>
                <a:rPr lang="el-GR" altLang="ko-KR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US" altLang="ko-KR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 (V</a:t>
              </a:r>
              <a:r>
                <a:rPr lang="en-US" altLang="ko-KR" sz="16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altLang="ko-KR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  or   </a:t>
              </a:r>
              <a:r>
                <a:rPr lang="en-US" altLang="ko-KR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≥</a:t>
              </a:r>
              <a:r>
                <a:rPr lang="en-US" altLang="ko-KR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47</a:t>
              </a:r>
              <a:r>
                <a:rPr lang="el-GR" altLang="ko-KR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US" altLang="ko-KR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 (V</a:t>
              </a:r>
              <a:r>
                <a:rPr lang="en-US" altLang="ko-KR" sz="16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altLang="ko-KR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  <a:endParaRPr lang="el-GR" altLang="ko-K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5">
              <a:extLst>
                <a:ext uri="{FF2B5EF4-FFF2-40B4-BE49-F238E27FC236}">
                  <a16:creationId xmlns:a16="http://schemas.microsoft.com/office/drawing/2014/main" id="{4D1B4833-FCB8-4406-B9E3-2174E84745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6" y="1385"/>
              <a:ext cx="1708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b="1" dirty="0">
                  <a:solidFill>
                    <a:srgbClr val="37609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&lt; 43</a:t>
              </a:r>
              <a:r>
                <a:rPr lang="el-GR" altLang="ko-KR" sz="1600" b="1" dirty="0">
                  <a:solidFill>
                    <a:srgbClr val="37609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US" altLang="ko-KR" sz="1600" b="1" dirty="0">
                  <a:solidFill>
                    <a:srgbClr val="37609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 (V</a:t>
              </a:r>
              <a:r>
                <a:rPr lang="en-US" altLang="ko-KR" sz="1600" b="1" baseline="-25000" dirty="0">
                  <a:solidFill>
                    <a:srgbClr val="37609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altLang="ko-KR" sz="1600" b="1" dirty="0">
                  <a:solidFill>
                    <a:srgbClr val="37609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 and  &lt; 47</a:t>
              </a:r>
              <a:r>
                <a:rPr lang="el-GR" altLang="ko-KR" sz="1600" b="1" dirty="0">
                  <a:solidFill>
                    <a:srgbClr val="37609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US" altLang="ko-KR" sz="1600" b="1" dirty="0">
                  <a:solidFill>
                    <a:srgbClr val="37609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 (V</a:t>
              </a:r>
              <a:r>
                <a:rPr lang="en-US" altLang="ko-KR" sz="1600" b="1" baseline="-25000" dirty="0">
                  <a:solidFill>
                    <a:srgbClr val="37609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altLang="ko-KR" sz="1600" b="1" dirty="0">
                  <a:solidFill>
                    <a:srgbClr val="37609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  <a:endParaRPr lang="el-GR" altLang="ko-KR" sz="1600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5F65883F-0B25-4B6F-949C-9FAA9DAF5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3" y="3933446"/>
            <a:ext cx="8925335" cy="253497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8DB17AB4-CA34-4E8B-8E69-C19F54507D96}"/>
              </a:ext>
            </a:extLst>
          </p:cNvPr>
          <p:cNvSpPr/>
          <p:nvPr/>
        </p:nvSpPr>
        <p:spPr>
          <a:xfrm>
            <a:off x="2627784" y="5028416"/>
            <a:ext cx="2088232" cy="172285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8913556-9FD0-455A-8826-ACBE9CA68216}"/>
              </a:ext>
            </a:extLst>
          </p:cNvPr>
          <p:cNvSpPr/>
          <p:nvPr/>
        </p:nvSpPr>
        <p:spPr>
          <a:xfrm>
            <a:off x="2627784" y="5662273"/>
            <a:ext cx="2088232" cy="172285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5116C6-C7B1-4D9E-A059-0FC672F0E059}"/>
              </a:ext>
            </a:extLst>
          </p:cNvPr>
          <p:cNvSpPr txBox="1"/>
          <p:nvPr/>
        </p:nvSpPr>
        <p:spPr>
          <a:xfrm>
            <a:off x="6029459" y="1851733"/>
            <a:ext cx="333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RR 5.2(CI, 1.8-14.6 p=0.002)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0924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Autofit/>
          </a:bodyPr>
          <a:lstStyle/>
          <a:p>
            <a:r>
              <a:rPr lang="en-US" altLang="ko-KR" sz="3000" b="1" dirty="0">
                <a:latin typeface="+mj-lt"/>
              </a:rPr>
              <a:t>TWA  in patients with patients with </a:t>
            </a:r>
            <a:r>
              <a:rPr lang="en-US" altLang="ko-KR" sz="3000" b="1" dirty="0" err="1">
                <a:latin typeface="+mj-lt"/>
              </a:rPr>
              <a:t>HFrEF</a:t>
            </a:r>
            <a:endParaRPr lang="en-US" altLang="ko-KR" sz="3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0E93C9-B514-48B5-90A4-BFEAE71448D5}"/>
              </a:ext>
            </a:extLst>
          </p:cNvPr>
          <p:cNvSpPr txBox="1"/>
          <p:nvPr/>
        </p:nvSpPr>
        <p:spPr>
          <a:xfrm>
            <a:off x="6498816" y="6444862"/>
            <a:ext cx="26816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J Am Coll </a:t>
            </a:r>
            <a:r>
              <a:rPr lang="en-US" altLang="ko-KR" sz="1200" dirty="0" err="1"/>
              <a:t>Cardiol</a:t>
            </a:r>
            <a:r>
              <a:rPr lang="en-US" altLang="ko-KR" sz="1200" dirty="0"/>
              <a:t>. 2006;47:456–463.</a:t>
            </a:r>
            <a:endParaRPr lang="ko-KR" altLang="en-US" sz="12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BE36C41-43F7-4254-87BE-549576856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" y="2462458"/>
            <a:ext cx="4326496" cy="332552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1C287D9-809D-47DC-8E97-4E1BDBB29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10452"/>
            <a:ext cx="4536504" cy="3778447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752A4A80-B299-43E2-A698-2A846654D167}"/>
              </a:ext>
            </a:extLst>
          </p:cNvPr>
          <p:cNvSpPr/>
          <p:nvPr/>
        </p:nvSpPr>
        <p:spPr>
          <a:xfrm>
            <a:off x="611560" y="1089316"/>
            <a:ext cx="9145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549 patients with EF 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40%</a:t>
            </a:r>
            <a:endParaRPr lang="en-US" altLang="ko-K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Age 56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±10%</a:t>
            </a:r>
            <a:endParaRPr lang="en-US" altLang="ko-K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Mean EF 25 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±6%</a:t>
            </a:r>
          </a:p>
          <a:p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2 years f/u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065FA0C-D46C-4A9C-9DCE-37AE6262C9F8}"/>
              </a:ext>
            </a:extLst>
          </p:cNvPr>
          <p:cNvSpPr/>
          <p:nvPr/>
        </p:nvSpPr>
        <p:spPr>
          <a:xfrm>
            <a:off x="4644008" y="2636912"/>
            <a:ext cx="4464496" cy="358577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F200D5-4D80-4A29-A86D-34BBFA2F975B}"/>
              </a:ext>
            </a:extLst>
          </p:cNvPr>
          <p:cNvSpPr txBox="1"/>
          <p:nvPr/>
        </p:nvSpPr>
        <p:spPr>
          <a:xfrm>
            <a:off x="3958111" y="3017543"/>
            <a:ext cx="766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15%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48C32B-4C0D-4C2A-9A72-28817461841E}"/>
              </a:ext>
            </a:extLst>
          </p:cNvPr>
          <p:cNvSpPr txBox="1"/>
          <p:nvPr/>
        </p:nvSpPr>
        <p:spPr>
          <a:xfrm>
            <a:off x="1051992" y="243019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Death and ventricular arrhythmia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06495C-C75A-4A18-9E9D-D49BA410D588}"/>
              </a:ext>
            </a:extLst>
          </p:cNvPr>
          <p:cNvSpPr txBox="1"/>
          <p:nvPr/>
        </p:nvSpPr>
        <p:spPr>
          <a:xfrm>
            <a:off x="3958111" y="4541444"/>
            <a:ext cx="766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2.5%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6515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Autofit/>
          </a:bodyPr>
          <a:lstStyle/>
          <a:p>
            <a:r>
              <a:rPr lang="en-US" altLang="ko-KR" sz="2800" b="1" dirty="0"/>
              <a:t>Elevated TWA predict SCD in </a:t>
            </a:r>
            <a:r>
              <a:rPr lang="en-US" altLang="ko-KR" sz="2800" b="1" dirty="0" err="1"/>
              <a:t>HFrEF</a:t>
            </a:r>
            <a:r>
              <a:rPr lang="en-US" altLang="ko-KR" sz="2800" b="1" dirty="0"/>
              <a:t> patients</a:t>
            </a:r>
            <a:endParaRPr lang="en-US" altLang="ko-KR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0E93C9-B514-48B5-90A4-BFEAE71448D5}"/>
              </a:ext>
            </a:extLst>
          </p:cNvPr>
          <p:cNvSpPr txBox="1"/>
          <p:nvPr/>
        </p:nvSpPr>
        <p:spPr>
          <a:xfrm>
            <a:off x="6527578" y="6444862"/>
            <a:ext cx="2616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Heart Rhythm. 2009 Mar;6(3):332-7</a:t>
            </a:r>
            <a:endParaRPr lang="ko-KR" altLang="en-US" sz="12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C985147-CB26-4DC5-9C26-E397EC8675C9}"/>
              </a:ext>
            </a:extLst>
          </p:cNvPr>
          <p:cNvSpPr/>
          <p:nvPr/>
        </p:nvSpPr>
        <p:spPr>
          <a:xfrm>
            <a:off x="611560" y="1089316"/>
            <a:ext cx="91450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195 patients(100 ICM, 95 NICM)</a:t>
            </a:r>
          </a:p>
          <a:p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EF 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&lt; 40%</a:t>
            </a:r>
            <a:endParaRPr lang="en-US" altLang="ko-K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Age 66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±16%</a:t>
            </a:r>
            <a:endParaRPr lang="en-US" altLang="ko-K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Mean EF 35 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±6%</a:t>
            </a:r>
          </a:p>
          <a:p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Cut off value 65 µV</a:t>
            </a:r>
            <a:endParaRPr lang="en-US" altLang="ko-K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D20FA26-3D01-4486-8015-A44496C72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28" y="2898556"/>
            <a:ext cx="4229690" cy="289600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597E591-948D-4FC1-BA8B-0781ECCF7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045" y="2997065"/>
            <a:ext cx="4315427" cy="2918203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AFACA890-5EFF-4AA5-9B54-1BE875E69FE7}"/>
              </a:ext>
            </a:extLst>
          </p:cNvPr>
          <p:cNvSpPr/>
          <p:nvPr/>
        </p:nvSpPr>
        <p:spPr>
          <a:xfrm>
            <a:off x="5236848" y="2686664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accent2">
                    <a:lumMod val="75000"/>
                  </a:schemeClr>
                </a:solidFill>
              </a:rPr>
              <a:t>NICM patients</a:t>
            </a:r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B189C2E-83E8-41A3-AD52-603E7B7CB4E0}"/>
              </a:ext>
            </a:extLst>
          </p:cNvPr>
          <p:cNvSpPr/>
          <p:nvPr/>
        </p:nvSpPr>
        <p:spPr>
          <a:xfrm>
            <a:off x="863641" y="2713890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accent2">
                    <a:lumMod val="75000"/>
                  </a:schemeClr>
                </a:solidFill>
              </a:rPr>
              <a:t>All patients</a:t>
            </a:r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26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99592" y="1844824"/>
            <a:ext cx="7704856" cy="17281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ko-KR" sz="5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Heart rate turbulence?</a:t>
            </a:r>
            <a:endParaRPr lang="ko-KR" altLang="en-US" sz="5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041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79712" y="1988840"/>
            <a:ext cx="6552728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6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Background</a:t>
            </a:r>
            <a:endParaRPr lang="ko-KR" altLang="en-US" sz="6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2269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Autofit/>
          </a:bodyPr>
          <a:lstStyle/>
          <a:p>
            <a:r>
              <a:rPr lang="en-US" altLang="ko-KR" sz="3000" b="1" dirty="0">
                <a:latin typeface="+mj-lt"/>
              </a:rPr>
              <a:t>Heart rate turbulence(HRT)</a:t>
            </a:r>
            <a:endParaRPr lang="en-US" altLang="ko-KR" sz="3000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3D83B347-4FB8-4B83-A5AD-263BCB6B2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752528"/>
          </a:xfrm>
        </p:spPr>
        <p:txBody>
          <a:bodyPr>
            <a:normAutofit/>
          </a:bodyPr>
          <a:lstStyle/>
          <a:p>
            <a:r>
              <a:rPr lang="en-US" altLang="ko-KR" sz="2400" dirty="0">
                <a:latin typeface="+mn-lt"/>
              </a:rPr>
              <a:t>Indirect assessment of Cardiac Autonomic Function</a:t>
            </a:r>
          </a:p>
          <a:p>
            <a:endParaRPr lang="en-US" altLang="ko-KR" sz="2400" dirty="0">
              <a:latin typeface="+mn-lt"/>
            </a:endParaRPr>
          </a:p>
          <a:p>
            <a:r>
              <a:rPr lang="en-US" altLang="ko-KR" sz="2400" dirty="0">
                <a:latin typeface="+mn-lt"/>
              </a:rPr>
              <a:t>Short-term fluctuations in sinus RR interval after VPC</a:t>
            </a:r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7292B561-872D-4576-836C-750A90326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6804756" cy="286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717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Autofit/>
          </a:bodyPr>
          <a:lstStyle/>
          <a:p>
            <a:r>
              <a:rPr lang="en-US" altLang="ko-KR" sz="3000" b="1" dirty="0">
                <a:latin typeface="+mj-lt"/>
              </a:rPr>
              <a:t>Turbulence onset(TO), Turbulence slope(TS)</a:t>
            </a:r>
            <a:endParaRPr lang="en-US" altLang="ko-KR" sz="3000" dirty="0"/>
          </a:p>
        </p:txBody>
      </p:sp>
      <p:pic>
        <p:nvPicPr>
          <p:cNvPr id="7" name="내용 개체 틀 5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C45A9661-AED8-4D4A-AB42-1B1EA1280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7416824" cy="3347151"/>
          </a:xfrm>
        </p:spPr>
      </p:pic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66B237C2-5C25-46B5-8025-7BEEB79D3F15}"/>
              </a:ext>
            </a:extLst>
          </p:cNvPr>
          <p:cNvSpPr txBox="1">
            <a:spLocks/>
          </p:cNvSpPr>
          <p:nvPr/>
        </p:nvSpPr>
        <p:spPr>
          <a:xfrm>
            <a:off x="457200" y="1052736"/>
            <a:ext cx="8229600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values of TO &gt; 0% and TS &lt; 2.5 </a:t>
            </a:r>
            <a:r>
              <a:rPr lang="en-US" altLang="ko-K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/RR  interval were defined abnormal, respectively</a:t>
            </a:r>
          </a:p>
          <a:p>
            <a:pPr marL="0" indent="0">
              <a:buFont typeface="Arial" pitchFamily="34" charset="0"/>
              <a:buNone/>
            </a:pPr>
            <a:endParaRPr lang="en-US" altLang="ko-K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ko-K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729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Autofit/>
          </a:bodyPr>
          <a:lstStyle/>
          <a:p>
            <a:r>
              <a:rPr lang="en-US" altLang="ko-KR" sz="3000" b="1" dirty="0">
                <a:latin typeface="+mj-lt"/>
              </a:rPr>
              <a:t>HRT predict CV death in patients with AMI</a:t>
            </a:r>
            <a:endParaRPr lang="en-US" altLang="ko-KR" sz="30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FF0CB06-816D-4B7A-BA25-A5D6B841F5C8}"/>
              </a:ext>
            </a:extLst>
          </p:cNvPr>
          <p:cNvSpPr/>
          <p:nvPr/>
        </p:nvSpPr>
        <p:spPr>
          <a:xfrm>
            <a:off x="611560" y="1089316"/>
            <a:ext cx="91450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481 patients with AMI</a:t>
            </a:r>
          </a:p>
          <a:p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2~10days after AMI.</a:t>
            </a:r>
          </a:p>
          <a:p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18 months f/u</a:t>
            </a:r>
          </a:p>
          <a:p>
            <a:endParaRPr lang="en-US" altLang="ko-K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Cutoff : TS 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3.0ms/RR,  TO 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endParaRPr lang="en-US" altLang="ko-KR" sz="20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8EEFB7B-E874-43FD-B39C-55F782976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731837"/>
            <a:ext cx="3456384" cy="265842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12995A7-3734-4257-8131-2451E8C99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437411"/>
            <a:ext cx="8855968" cy="30619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3723E7-A5B8-40E3-8873-76EC2AC2E039}"/>
              </a:ext>
            </a:extLst>
          </p:cNvPr>
          <p:cNvSpPr txBox="1"/>
          <p:nvPr/>
        </p:nvSpPr>
        <p:spPr>
          <a:xfrm>
            <a:off x="6228184" y="6444862"/>
            <a:ext cx="2970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Am J </a:t>
            </a:r>
            <a:r>
              <a:rPr lang="en-US" altLang="ko-KR" sz="1200" dirty="0" err="1"/>
              <a:t>Cardiol</a:t>
            </a:r>
            <a:r>
              <a:rPr lang="en-US" altLang="ko-KR" sz="1200" dirty="0"/>
              <a:t>. 2009 Jun1;103(11):1495-9</a:t>
            </a:r>
            <a:endParaRPr lang="ko-KR" altLang="en-US" sz="12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72D5C0-B788-4410-8B80-DD1D465022F2}"/>
              </a:ext>
            </a:extLst>
          </p:cNvPr>
          <p:cNvSpPr/>
          <p:nvPr/>
        </p:nvSpPr>
        <p:spPr>
          <a:xfrm>
            <a:off x="171720" y="4249520"/>
            <a:ext cx="8432728" cy="358577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BCFE04-1373-4E1B-BA3B-B42A0C53F6C0}"/>
              </a:ext>
            </a:extLst>
          </p:cNvPr>
          <p:cNvSpPr txBox="1"/>
          <p:nvPr/>
        </p:nvSpPr>
        <p:spPr>
          <a:xfrm>
            <a:off x="7369376" y="1601018"/>
            <a:ext cx="1451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RR 4.8/4.72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3225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Autofit/>
          </a:bodyPr>
          <a:lstStyle/>
          <a:p>
            <a:r>
              <a:rPr lang="en-US" altLang="ko-KR" sz="3000" b="1" dirty="0">
                <a:latin typeface="+mj-lt"/>
              </a:rPr>
              <a:t>HRT predict death in patients with HF</a:t>
            </a:r>
            <a:endParaRPr lang="en-US" altLang="ko-KR" sz="30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FF0CB06-816D-4B7A-BA25-A5D6B841F5C8}"/>
              </a:ext>
            </a:extLst>
          </p:cNvPr>
          <p:cNvSpPr/>
          <p:nvPr/>
        </p:nvSpPr>
        <p:spPr>
          <a:xfrm>
            <a:off x="611560" y="1089316"/>
            <a:ext cx="9145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507 patients with HF</a:t>
            </a:r>
          </a:p>
          <a:p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Age 63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±12%</a:t>
            </a:r>
            <a:endParaRPr lang="en-US" altLang="ko-K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Mean EF 37 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±14%</a:t>
            </a:r>
          </a:p>
          <a:p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3 years f/u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3723E7-A5B8-40E3-8873-76EC2AC2E039}"/>
              </a:ext>
            </a:extLst>
          </p:cNvPr>
          <p:cNvSpPr txBox="1"/>
          <p:nvPr/>
        </p:nvSpPr>
        <p:spPr>
          <a:xfrm>
            <a:off x="6228184" y="6444862"/>
            <a:ext cx="2970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Heart Rhythm. 2008 Aug;5(8):1095-1102</a:t>
            </a:r>
            <a:endParaRPr lang="ko-KR" altLang="en-US" sz="12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14D0C38-DB1E-4C45-9996-DBC6CA04D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852936"/>
            <a:ext cx="4224900" cy="287004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2597387-DA14-4ECB-B7DB-EB42D7F5A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055" y="2852936"/>
            <a:ext cx="4482433" cy="2870047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78A7E06A-97C8-4042-9C75-110FE7795391}"/>
              </a:ext>
            </a:extLst>
          </p:cNvPr>
          <p:cNvSpPr/>
          <p:nvPr/>
        </p:nvSpPr>
        <p:spPr>
          <a:xfrm>
            <a:off x="5724128" y="2668270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accent2">
                    <a:lumMod val="75000"/>
                  </a:schemeClr>
                </a:solidFill>
              </a:rPr>
              <a:t>Sudden cardiac death</a:t>
            </a:r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2CE0A01-C1C3-4ED2-AA11-5F17CE9E00A8}"/>
              </a:ext>
            </a:extLst>
          </p:cNvPr>
          <p:cNvSpPr/>
          <p:nvPr/>
        </p:nvSpPr>
        <p:spPr>
          <a:xfrm>
            <a:off x="1763688" y="2668270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accent2">
                    <a:lumMod val="75000"/>
                  </a:schemeClr>
                </a:solidFill>
              </a:rPr>
              <a:t>All cause death</a:t>
            </a:r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12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Autofit/>
          </a:bodyPr>
          <a:lstStyle/>
          <a:p>
            <a:r>
              <a:rPr lang="en-US" altLang="ko-KR" sz="3200" b="1" dirty="0"/>
              <a:t>HRT predict new-onset AF</a:t>
            </a:r>
            <a:endParaRPr lang="en-US" altLang="ko-KR" sz="3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0E93C9-B514-48B5-90A4-BFEAE71448D5}"/>
              </a:ext>
            </a:extLst>
          </p:cNvPr>
          <p:cNvSpPr txBox="1"/>
          <p:nvPr/>
        </p:nvSpPr>
        <p:spPr>
          <a:xfrm>
            <a:off x="6354348" y="6444862"/>
            <a:ext cx="2802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altLang="ko-KR" sz="1200" dirty="0"/>
              <a:t>Int J Cardiol. 2014 Jul 1;174(3):579-85</a:t>
            </a:r>
            <a:endParaRPr lang="ko-KR" altLang="en-US" sz="12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C985147-CB26-4DC5-9C26-E397EC8675C9}"/>
              </a:ext>
            </a:extLst>
          </p:cNvPr>
          <p:cNvSpPr/>
          <p:nvPr/>
        </p:nvSpPr>
        <p:spPr>
          <a:xfrm>
            <a:off x="611560" y="1089316"/>
            <a:ext cx="9145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172 patients</a:t>
            </a:r>
          </a:p>
          <a:p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HRT measurement prior to CABG</a:t>
            </a:r>
          </a:p>
          <a:p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Without AF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080920A-E83E-404E-9DBE-24CBE6A34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782" y="2276872"/>
            <a:ext cx="4229690" cy="353411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CE9AB9C-7D33-491B-A231-D26E939BE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82" y="2060848"/>
            <a:ext cx="4410691" cy="375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57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Autofit/>
          </a:bodyPr>
          <a:lstStyle/>
          <a:p>
            <a:r>
              <a:rPr lang="en-US" altLang="ko-KR" sz="3000" b="1" dirty="0"/>
              <a:t>Current guidelines</a:t>
            </a:r>
            <a:endParaRPr lang="en-US" altLang="ko-KR" sz="30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9411F11-2619-4392-BA55-A5EB00DB3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62" y="1268760"/>
            <a:ext cx="3667637" cy="231958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E0C19D6-9050-4F8B-8625-4FC460F8B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189036"/>
            <a:ext cx="3486637" cy="500058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101EF5E-8E50-4577-9292-AC1D619F8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15" y="3530279"/>
            <a:ext cx="3648584" cy="2905530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6F6A3681-F09B-49C3-A1FB-F16C5A586DB5}"/>
              </a:ext>
            </a:extLst>
          </p:cNvPr>
          <p:cNvCxnSpPr/>
          <p:nvPr/>
        </p:nvCxnSpPr>
        <p:spPr>
          <a:xfrm>
            <a:off x="6114421" y="4653136"/>
            <a:ext cx="237626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D9EB0D68-E7CD-48A2-82BE-790A514EF75A}"/>
              </a:ext>
            </a:extLst>
          </p:cNvPr>
          <p:cNvCxnSpPr>
            <a:cxnSpLocks/>
          </p:cNvCxnSpPr>
          <p:nvPr/>
        </p:nvCxnSpPr>
        <p:spPr>
          <a:xfrm>
            <a:off x="5116861" y="4869160"/>
            <a:ext cx="302433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672D52C-8AAC-4436-8A5A-6745AB64E213}"/>
              </a:ext>
            </a:extLst>
          </p:cNvPr>
          <p:cNvSpPr txBox="1"/>
          <p:nvPr/>
        </p:nvSpPr>
        <p:spPr>
          <a:xfrm>
            <a:off x="5311989" y="838070"/>
            <a:ext cx="3178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2017 AHA guideline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4E2518-B656-4198-988C-A7A1A484BB0F}"/>
              </a:ext>
            </a:extLst>
          </p:cNvPr>
          <p:cNvSpPr txBox="1"/>
          <p:nvPr/>
        </p:nvSpPr>
        <p:spPr>
          <a:xfrm>
            <a:off x="1393304" y="838070"/>
            <a:ext cx="3178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2015 ESC guideline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4043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Autofit/>
          </a:bodyPr>
          <a:lstStyle/>
          <a:p>
            <a:r>
              <a:rPr lang="en-US" altLang="ko-KR" sz="3000" b="1" dirty="0"/>
              <a:t>Arrhythmic risk stratification</a:t>
            </a:r>
            <a:endParaRPr lang="en-US" altLang="ko-KR" sz="3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0E93C9-B514-48B5-90A4-BFEAE71448D5}"/>
              </a:ext>
            </a:extLst>
          </p:cNvPr>
          <p:cNvSpPr txBox="1"/>
          <p:nvPr/>
        </p:nvSpPr>
        <p:spPr>
          <a:xfrm>
            <a:off x="5841493" y="6444862"/>
            <a:ext cx="3177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Eur Heart J. 2019 Sep 14;40(35):2940-2949</a:t>
            </a:r>
            <a:endParaRPr lang="ko-KR" altLang="en-US" sz="1200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84E6661F-8127-4B4D-8569-4A5D0F840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549" y="1628800"/>
            <a:ext cx="5184576" cy="441517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56942F1-C79A-4A65-BF4F-6772BDB63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92419"/>
            <a:ext cx="3480161" cy="3887937"/>
          </a:xfrm>
          <a:prstGeom prst="rect">
            <a:avLst/>
          </a:prstGeom>
        </p:spPr>
      </p:pic>
      <p:sp>
        <p:nvSpPr>
          <p:cNvPr id="17" name="제목 1">
            <a:extLst>
              <a:ext uri="{FF2B5EF4-FFF2-40B4-BE49-F238E27FC236}">
                <a16:creationId xmlns:a16="http://schemas.microsoft.com/office/drawing/2014/main" id="{7E7A1556-1506-4DCE-B5EB-4CE2F9A7B9EA}"/>
              </a:ext>
            </a:extLst>
          </p:cNvPr>
          <p:cNvSpPr>
            <a:spLocks/>
          </p:cNvSpPr>
          <p:nvPr/>
        </p:nvSpPr>
        <p:spPr bwMode="auto">
          <a:xfrm>
            <a:off x="2123728" y="986846"/>
            <a:ext cx="40719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 anchor="ctr"/>
          <a:lstStyle/>
          <a:p>
            <a:pPr algn="ctr"/>
            <a:r>
              <a:rPr lang="en-US" altLang="ko-KR" sz="2400" b="1" i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 MI with preserved EF (n=575)</a:t>
            </a:r>
          </a:p>
        </p:txBody>
      </p:sp>
    </p:spTree>
    <p:extLst>
      <p:ext uri="{BB962C8B-B14F-4D97-AF65-F5344CB8AC3E}">
        <p14:creationId xmlns:p14="http://schemas.microsoft.com/office/powerpoint/2010/main" val="8899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Summary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altLang="ko-KR" sz="2000" b="1" dirty="0"/>
              <a:t>TWA is an indicator of cardiac electrical instability, can predict SCD in patients with HF, ischemic heart disease.</a:t>
            </a:r>
          </a:p>
          <a:p>
            <a:pPr>
              <a:lnSpc>
                <a:spcPct val="160000"/>
              </a:lnSpc>
            </a:pPr>
            <a:endParaRPr lang="en-US" altLang="ko-KR" sz="2000" b="1" dirty="0"/>
          </a:p>
          <a:p>
            <a:pPr>
              <a:lnSpc>
                <a:spcPct val="160000"/>
              </a:lnSpc>
            </a:pPr>
            <a:r>
              <a:rPr lang="en-US" altLang="ko-KR" sz="2000" b="1" dirty="0"/>
              <a:t>HRT s an indicator of cardiac autonomic function, can predict SCD, all cause death, new-onset AF.</a:t>
            </a:r>
          </a:p>
          <a:p>
            <a:pPr>
              <a:lnSpc>
                <a:spcPct val="160000"/>
              </a:lnSpc>
            </a:pPr>
            <a:endParaRPr lang="en-US" altLang="ko-KR" sz="2000" b="1" dirty="0"/>
          </a:p>
          <a:p>
            <a:pPr>
              <a:lnSpc>
                <a:spcPct val="160000"/>
              </a:lnSpc>
            </a:pPr>
            <a:r>
              <a:rPr lang="en-US" altLang="ko-KR" sz="2000" b="1" dirty="0"/>
              <a:t> Combined non-invasive risk stratification approach can be effectively addressed SCD.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4374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Autofit/>
          </a:bodyPr>
          <a:lstStyle/>
          <a:p>
            <a:r>
              <a:rPr lang="en-US" altLang="ko-KR" sz="3000" dirty="0"/>
              <a:t>SCD is a leading cause of death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0E93C9-B514-48B5-90A4-BFEAE71448D5}"/>
              </a:ext>
            </a:extLst>
          </p:cNvPr>
          <p:cNvSpPr txBox="1"/>
          <p:nvPr/>
        </p:nvSpPr>
        <p:spPr>
          <a:xfrm>
            <a:off x="5714856" y="6237312"/>
            <a:ext cx="3429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200" dirty="0"/>
              <a:t>National Vital Statistics Report. 2001;49:11</a:t>
            </a:r>
          </a:p>
          <a:p>
            <a:pPr algn="r"/>
            <a:r>
              <a:rPr lang="en-US" altLang="ko-KR" sz="1200" dirty="0"/>
              <a:t>MMWR </a:t>
            </a:r>
            <a:r>
              <a:rPr lang="en-US" altLang="ko-KR" sz="1200" dirty="0" err="1"/>
              <a:t>Morb</a:t>
            </a:r>
            <a:r>
              <a:rPr lang="en-US" altLang="ko-KR" sz="1200" dirty="0"/>
              <a:t> Mortal </a:t>
            </a:r>
            <a:r>
              <a:rPr lang="en-US" altLang="ko-KR" sz="1200" dirty="0" err="1"/>
              <a:t>Wkly</a:t>
            </a:r>
            <a:r>
              <a:rPr lang="en-US" altLang="ko-KR" sz="1200" dirty="0"/>
              <a:t> Rep. 2002;51(6):123 </a:t>
            </a:r>
            <a:endParaRPr lang="en-US" sz="12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83A3C12-440A-4E33-973D-ECD7AB5A0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88" y="1075996"/>
            <a:ext cx="8945223" cy="494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14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Autofit/>
          </a:bodyPr>
          <a:lstStyle/>
          <a:p>
            <a:r>
              <a:rPr lang="en-US" altLang="ko-KR" sz="3000" dirty="0"/>
              <a:t>Sudden </a:t>
            </a:r>
            <a:r>
              <a:rPr lang="en-US" altLang="ko-KR" sz="3000"/>
              <a:t>cardiac death </a:t>
            </a:r>
            <a:r>
              <a:rPr lang="en-US" altLang="ko-KR" sz="3000" dirty="0"/>
              <a:t>in Korea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0E93C9-B514-48B5-90A4-BFEAE71448D5}"/>
              </a:ext>
            </a:extLst>
          </p:cNvPr>
          <p:cNvSpPr txBox="1"/>
          <p:nvPr/>
        </p:nvSpPr>
        <p:spPr>
          <a:xfrm>
            <a:off x="6098165" y="6444862"/>
            <a:ext cx="3045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/>
              <a:t>PLoS</a:t>
            </a:r>
            <a:r>
              <a:rPr lang="en-US" sz="1200" dirty="0"/>
              <a:t> One. 2020 Nov 25;15(11):e0242799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264B9E70-6BA7-4F46-B295-CAAC37274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9" y="878649"/>
            <a:ext cx="4536504" cy="384432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323AF17-9C14-48F6-A0D1-759076D53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440" y="984574"/>
            <a:ext cx="5040560" cy="3811461"/>
          </a:xfrm>
          <a:prstGeom prst="rect">
            <a:avLst/>
          </a:prstGeom>
        </p:spPr>
      </p:pic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4C5373A4-286F-481E-977A-5548F6A3C4F3}"/>
              </a:ext>
            </a:extLst>
          </p:cNvPr>
          <p:cNvSpPr txBox="1">
            <a:spLocks/>
          </p:cNvSpPr>
          <p:nvPr/>
        </p:nvSpPr>
        <p:spPr>
          <a:xfrm>
            <a:off x="457200" y="4962824"/>
            <a:ext cx="8229600" cy="1306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latin typeface="Arial" pitchFamily="34" charset="0"/>
                <a:cs typeface="Arial" pitchFamily="34" charset="0"/>
              </a:rPr>
              <a:t>The incidence of primary SCA was 16.1 per 100,000 person-years</a:t>
            </a:r>
          </a:p>
          <a:p>
            <a:r>
              <a:rPr lang="en-US" altLang="ko-KR" sz="2000" dirty="0">
                <a:latin typeface="Arial" pitchFamily="34" charset="0"/>
                <a:cs typeface="Arial" pitchFamily="34" charset="0"/>
              </a:rPr>
              <a:t>CAD was the most common cause of SCA (59.3%)</a:t>
            </a:r>
          </a:p>
          <a:p>
            <a:r>
              <a:rPr lang="en-US" altLang="ko-KR" sz="2000" dirty="0">
                <a:latin typeface="Arial" pitchFamily="34" charset="0"/>
                <a:cs typeface="Arial" pitchFamily="34" charset="0"/>
              </a:rPr>
              <a:t>Sudden unexplained death syndrome accounted for 14.7% of SCA. </a:t>
            </a:r>
          </a:p>
        </p:txBody>
      </p:sp>
    </p:spTree>
    <p:extLst>
      <p:ext uri="{BB962C8B-B14F-4D97-AF65-F5344CB8AC3E}">
        <p14:creationId xmlns:p14="http://schemas.microsoft.com/office/powerpoint/2010/main" val="619488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Autofit/>
          </a:bodyPr>
          <a:lstStyle/>
          <a:p>
            <a:r>
              <a:rPr lang="en-US" altLang="ko-KR" sz="3000" dirty="0"/>
              <a:t>SCD Incidence &amp; Prevalence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034E10E-5D3F-45E2-9AA1-65534A301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1"/>
            <a:ext cx="7694240" cy="51845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6DEAD179-E1BD-48D7-A2EE-6AC42FE6F5F3}"/>
              </a:ext>
            </a:extLst>
          </p:cNvPr>
          <p:cNvSpPr/>
          <p:nvPr/>
        </p:nvSpPr>
        <p:spPr>
          <a:xfrm>
            <a:off x="683568" y="1268760"/>
            <a:ext cx="4824536" cy="576064"/>
          </a:xfrm>
          <a:prstGeom prst="rect">
            <a:avLst/>
          </a:prstGeom>
          <a:solidFill>
            <a:srgbClr val="92D05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C733B24-D30F-4813-BD34-D81AC7087234}"/>
              </a:ext>
            </a:extLst>
          </p:cNvPr>
          <p:cNvSpPr/>
          <p:nvPr/>
        </p:nvSpPr>
        <p:spPr>
          <a:xfrm>
            <a:off x="683568" y="1997224"/>
            <a:ext cx="4824536" cy="1287760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FF89236-2909-41D4-B9DE-8B85B5A78A2C}"/>
              </a:ext>
            </a:extLst>
          </p:cNvPr>
          <p:cNvSpPr/>
          <p:nvPr/>
        </p:nvSpPr>
        <p:spPr>
          <a:xfrm>
            <a:off x="680762" y="3429000"/>
            <a:ext cx="4824536" cy="2016224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0E93C9-B514-48B5-90A4-BFEAE71448D5}"/>
              </a:ext>
            </a:extLst>
          </p:cNvPr>
          <p:cNvSpPr txBox="1"/>
          <p:nvPr/>
        </p:nvSpPr>
        <p:spPr>
          <a:xfrm>
            <a:off x="6205375" y="6444862"/>
            <a:ext cx="2938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/>
              <a:t>Myerburg</a:t>
            </a:r>
            <a:r>
              <a:rPr lang="en-US" sz="1200" dirty="0"/>
              <a:t>, et al. </a:t>
            </a:r>
            <a:r>
              <a:rPr lang="en-US" sz="1200" dirty="0" err="1"/>
              <a:t>Circ</a:t>
            </a:r>
            <a:r>
              <a:rPr lang="en-US" sz="1200" dirty="0"/>
              <a:t> 1998;97:1514-1521</a:t>
            </a:r>
          </a:p>
        </p:txBody>
      </p:sp>
    </p:spTree>
    <p:extLst>
      <p:ext uri="{BB962C8B-B14F-4D97-AF65-F5344CB8AC3E}">
        <p14:creationId xmlns:p14="http://schemas.microsoft.com/office/powerpoint/2010/main" val="357418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Autofit/>
          </a:bodyPr>
          <a:lstStyle/>
          <a:p>
            <a:r>
              <a:rPr lang="en-US" altLang="ko-KR" sz="2400" b="1" dirty="0">
                <a:latin typeface="+mj-lt"/>
              </a:rPr>
              <a:t>Ejection fraction(EF) is not a good predictor of SCD</a:t>
            </a:r>
            <a:endParaRPr lang="en-US" altLang="ko-KR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0E93C9-B514-48B5-90A4-BFEAE71448D5}"/>
              </a:ext>
            </a:extLst>
          </p:cNvPr>
          <p:cNvSpPr txBox="1"/>
          <p:nvPr/>
        </p:nvSpPr>
        <p:spPr>
          <a:xfrm>
            <a:off x="5841493" y="6444862"/>
            <a:ext cx="3302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200" dirty="0"/>
              <a:t>Nature Reviews Cardiology 7, 318-326 (2010)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5F5C9DA-0DC6-4578-B1CE-ED6B974113B1}"/>
              </a:ext>
            </a:extLst>
          </p:cNvPr>
          <p:cNvGrpSpPr/>
          <p:nvPr/>
        </p:nvGrpSpPr>
        <p:grpSpPr>
          <a:xfrm>
            <a:off x="1691680" y="1556792"/>
            <a:ext cx="5760640" cy="4176464"/>
            <a:chOff x="2212727" y="1988840"/>
            <a:chExt cx="4896805" cy="3352355"/>
          </a:xfrm>
        </p:grpSpPr>
        <p:pic>
          <p:nvPicPr>
            <p:cNvPr id="13" name="Picture 2" descr="Early identification of risk factors for sudden cardiac death">
              <a:extLst>
                <a:ext uri="{FF2B5EF4-FFF2-40B4-BE49-F238E27FC236}">
                  <a16:creationId xmlns:a16="http://schemas.microsoft.com/office/drawing/2014/main" id="{03197CE6-D968-4D51-9030-36D61275AD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2727" y="1988840"/>
              <a:ext cx="4745802" cy="3352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5F3921-5245-4884-BCB8-E7C23494E7A8}"/>
                </a:ext>
              </a:extLst>
            </p:cNvPr>
            <p:cNvSpPr txBox="1"/>
            <p:nvPr/>
          </p:nvSpPr>
          <p:spPr>
            <a:xfrm>
              <a:off x="6029412" y="2498896"/>
              <a:ext cx="1080120" cy="2223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/>
                <a:t>(LVEF≥55%)</a:t>
              </a:r>
              <a:endParaRPr lang="ko-KR" altLang="en-US" sz="1200" b="1" dirty="0"/>
            </a:p>
          </p:txBody>
        </p:sp>
      </p:grp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5906A4E-A6B3-4E11-B042-3B5ADC231597}"/>
              </a:ext>
            </a:extLst>
          </p:cNvPr>
          <p:cNvSpPr/>
          <p:nvPr/>
        </p:nvSpPr>
        <p:spPr>
          <a:xfrm>
            <a:off x="971600" y="997431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i="1" dirty="0"/>
              <a:t>findings from </a:t>
            </a:r>
            <a:r>
              <a:rPr lang="en-US" altLang="ko-KR" b="1" i="1" dirty="0">
                <a:solidFill>
                  <a:schemeClr val="accent1">
                    <a:lumMod val="75000"/>
                  </a:schemeClr>
                </a:solidFill>
              </a:rPr>
              <a:t>the Oregon Sudden Unexpected Death Study </a:t>
            </a:r>
            <a:endParaRPr lang="ko-KR" alt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25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20E93C9-B514-48B5-90A4-BFEAE71448D5}"/>
              </a:ext>
            </a:extLst>
          </p:cNvPr>
          <p:cNvSpPr txBox="1"/>
          <p:nvPr/>
        </p:nvSpPr>
        <p:spPr>
          <a:xfrm>
            <a:off x="6426589" y="6444862"/>
            <a:ext cx="2717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200" dirty="0"/>
              <a:t>Eur Heart J. 2013 Jul;34(26):1964-71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D3B5D71-A9A1-4BF9-91BF-09B106CDB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32656"/>
            <a:ext cx="8707065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70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99592" y="1844824"/>
            <a:ext cx="7704856" cy="17281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ko-KR" sz="60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 wave alternans?</a:t>
            </a:r>
            <a:endParaRPr lang="ko-KR" altLang="en-US" sz="6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0972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Autofit/>
          </a:bodyPr>
          <a:lstStyle/>
          <a:p>
            <a:r>
              <a:rPr lang="en-US" altLang="ko-KR" sz="3000" b="1" dirty="0">
                <a:latin typeface="+mj-lt"/>
              </a:rPr>
              <a:t>T-Wave Alternans(TWA)?</a:t>
            </a:r>
            <a:endParaRPr lang="en-US" altLang="ko-KR" sz="30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C530670-B791-4474-AF1C-D5D7EA8D7105}"/>
              </a:ext>
            </a:extLst>
          </p:cNvPr>
          <p:cNvSpPr txBox="1">
            <a:spLocks/>
          </p:cNvSpPr>
          <p:nvPr/>
        </p:nvSpPr>
        <p:spPr>
          <a:xfrm>
            <a:off x="250001" y="1124744"/>
            <a:ext cx="8643998" cy="124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ko-KR" sz="2800" b="1" dirty="0">
                <a:latin typeface="+mj-lt"/>
              </a:rPr>
              <a:t>Beat-to-beat variability </a:t>
            </a:r>
            <a:r>
              <a:rPr lang="en-US" altLang="ko-KR" sz="2800" dirty="0">
                <a:latin typeface="+mj-lt"/>
              </a:rPr>
              <a:t>in the timing, shape, and/or amplitude of </a:t>
            </a:r>
            <a:r>
              <a:rPr lang="en-US" altLang="ko-KR" sz="2800" b="1" dirty="0">
                <a:latin typeface="+mj-lt"/>
              </a:rPr>
              <a:t>T-waves</a:t>
            </a:r>
            <a:r>
              <a:rPr lang="en-US" altLang="ko-KR" sz="2800" dirty="0">
                <a:latin typeface="+mj-lt"/>
              </a:rPr>
              <a:t> on the surface ECG</a:t>
            </a:r>
            <a:endParaRPr lang="en-US" altLang="ko-KR" dirty="0">
              <a:latin typeface="+mj-lt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AF9E489B-3ACA-4B34-A521-04FBB8524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492896"/>
            <a:ext cx="4282265" cy="343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E5FC0035-6FEF-48BE-B0E3-29592FA04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555357"/>
            <a:ext cx="2700384" cy="343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32586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8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Xarelto standard template (April 2018)">
  <a:themeElements>
    <a:clrScheme name="Xarelto (June 2018)">
      <a:dk1>
        <a:srgbClr val="000000"/>
      </a:dk1>
      <a:lt1>
        <a:srgbClr val="FFFFFF"/>
      </a:lt1>
      <a:dk2>
        <a:srgbClr val="807F83"/>
      </a:dk2>
      <a:lt2>
        <a:srgbClr val="4F2D7F"/>
      </a:lt2>
      <a:accent1>
        <a:srgbClr val="EC008C"/>
      </a:accent1>
      <a:accent2>
        <a:srgbClr val="F2B646"/>
      </a:accent2>
      <a:accent3>
        <a:srgbClr val="3B8D86"/>
      </a:accent3>
      <a:accent4>
        <a:srgbClr val="907A63"/>
      </a:accent4>
      <a:accent5>
        <a:srgbClr val="1583A2"/>
      </a:accent5>
      <a:accent6>
        <a:srgbClr val="6F3130"/>
      </a:accent6>
      <a:hlink>
        <a:srgbClr val="87C3D7"/>
      </a:hlink>
      <a:folHlink>
        <a:srgbClr val="C00000"/>
      </a:folHlink>
    </a:clrScheme>
    <a:fontScheme name="기본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55563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55563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rmAutofit/>
      </a:bodyPr>
      <a:lstStyle>
        <a:defPPr>
          <a:defRPr dirty="0"/>
        </a:defPPr>
      </a:lstStyle>
    </a:txDef>
  </a:objectDefaults>
  <a:extraClrSchemeLst>
    <a:extraClrScheme>
      <a:clrScheme name="Xarelto Colours 2013">
        <a:dk1>
          <a:srgbClr val="000000"/>
        </a:dk1>
        <a:lt1>
          <a:srgbClr val="FFFFFF"/>
        </a:lt1>
        <a:dk2>
          <a:srgbClr val="807F83"/>
        </a:dk2>
        <a:lt2>
          <a:srgbClr val="4F2D7F"/>
        </a:lt2>
        <a:accent1>
          <a:srgbClr val="EC008C"/>
        </a:accent1>
        <a:accent2>
          <a:srgbClr val="F2B646"/>
        </a:accent2>
        <a:accent3>
          <a:srgbClr val="3B8D86"/>
        </a:accent3>
        <a:accent4>
          <a:srgbClr val="907A63"/>
        </a:accent4>
        <a:accent5>
          <a:srgbClr val="1583A2"/>
        </a:accent5>
        <a:accent6>
          <a:srgbClr val="6F3130"/>
        </a:accent6>
        <a:hlink>
          <a:srgbClr val="87BFD7"/>
        </a:hlink>
        <a:folHlink>
          <a:srgbClr val="F15E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D6A9C45A-B17D-4525-A7D1-C21CBE461EA9}" vid="{4CA1E68B-9B22-47FA-9F1D-12988825883B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8032</TotalTime>
  <Words>740</Words>
  <Application>Microsoft Office PowerPoint</Application>
  <PresentationFormat>화면 슬라이드 쇼(4:3)</PresentationFormat>
  <Paragraphs>134</Paragraphs>
  <Slides>27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7" baseType="lpstr">
      <vt:lpstr>Arial Unicode MS</vt:lpstr>
      <vt:lpstr>맑은 고딕</vt:lpstr>
      <vt:lpstr>Arial</vt:lpstr>
      <vt:lpstr>Calibri</vt:lpstr>
      <vt:lpstr>Symbol</vt:lpstr>
      <vt:lpstr>Times New Roman</vt:lpstr>
      <vt:lpstr>Wingdings</vt:lpstr>
      <vt:lpstr>Office 테마</vt:lpstr>
      <vt:lpstr>Xarelto standard template (April 2018)</vt:lpstr>
      <vt:lpstr>think-cell Slide</vt:lpstr>
      <vt:lpstr>TWA, HRT의 임상적 의의</vt:lpstr>
      <vt:lpstr>PowerPoint 프레젠테이션</vt:lpstr>
      <vt:lpstr>SCD is a leading cause of death</vt:lpstr>
      <vt:lpstr>Sudden cardiac death in Korea</vt:lpstr>
      <vt:lpstr>SCD Incidence &amp; Prevalence</vt:lpstr>
      <vt:lpstr>Ejection fraction(EF) is not a good predictor of SCD</vt:lpstr>
      <vt:lpstr>PowerPoint 프레젠테이션</vt:lpstr>
      <vt:lpstr>PowerPoint 프레젠테이션</vt:lpstr>
      <vt:lpstr>T-Wave Alternans(TWA)?</vt:lpstr>
      <vt:lpstr>Why is TWA is important?</vt:lpstr>
      <vt:lpstr>The Spectral Method</vt:lpstr>
      <vt:lpstr>Modified Moving Average (MMA) Method </vt:lpstr>
      <vt:lpstr>PowerPoint 프레젠테이션</vt:lpstr>
      <vt:lpstr>PowerPoint 프레젠테이션</vt:lpstr>
      <vt:lpstr>Risk stratification of patients with ICMP</vt:lpstr>
      <vt:lpstr>Elevated TWA predict SCD in MI patients</vt:lpstr>
      <vt:lpstr>TWA  in patients with patients with HFrEF</vt:lpstr>
      <vt:lpstr>Elevated TWA predict SCD in HFrEF patients</vt:lpstr>
      <vt:lpstr>PowerPoint 프레젠테이션</vt:lpstr>
      <vt:lpstr>Heart rate turbulence(HRT)</vt:lpstr>
      <vt:lpstr>Turbulence onset(TO), Turbulence slope(TS)</vt:lpstr>
      <vt:lpstr>HRT predict CV death in patients with AMI</vt:lpstr>
      <vt:lpstr>HRT predict death in patients with HF</vt:lpstr>
      <vt:lpstr>HRT predict new-onset AF</vt:lpstr>
      <vt:lpstr>Current guidelines</vt:lpstr>
      <vt:lpstr>Arrhythmic risk stratification</vt:lpstr>
      <vt:lpstr>Summary</vt:lpstr>
    </vt:vector>
  </TitlesOfParts>
  <Company>aaa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aaa</dc:creator>
  <cp:lastModifiedBy>박 영준</cp:lastModifiedBy>
  <cp:revision>216</cp:revision>
  <dcterms:created xsi:type="dcterms:W3CDTF">2011-06-28T10:24:20Z</dcterms:created>
  <dcterms:modified xsi:type="dcterms:W3CDTF">2022-12-05T09:34:31Z</dcterms:modified>
</cp:coreProperties>
</file>